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64" r:id="rId12"/>
    <p:sldId id="266" r:id="rId13"/>
    <p:sldId id="265" r:id="rId14"/>
    <p:sldId id="276" r:id="rId15"/>
    <p:sldId id="303"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1" autoAdjust="0"/>
    <p:restoredTop sz="85174"/>
  </p:normalViewPr>
  <p:slideViewPr>
    <p:cSldViewPr snapToGrid="0" snapToObjects="1">
      <p:cViewPr>
        <p:scale>
          <a:sx n="66" d="100"/>
          <a:sy n="66" d="100"/>
        </p:scale>
        <p:origin x="1028" y="3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spc="0" baseline="0">
                <a:solidFill>
                  <a:schemeClr val="tx1">
                    <a:lumMod val="65000"/>
                    <a:lumOff val="35000"/>
                  </a:schemeClr>
                </a:solidFill>
                <a:latin typeface="+mn-lt"/>
                <a:ea typeface="+mn-ea"/>
                <a:cs typeface="+mn-cs"/>
              </a:defRPr>
            </a:pPr>
            <a:r>
              <a:rPr lang="en-IN" sz="2160" b="1" i="0" u="none" strike="noStrike" baseline="0" dirty="0"/>
              <a:t>Comparison of Classification Model Accuracies</a:t>
            </a:r>
            <a:endParaRPr lang="en-US" b="1" dirty="0"/>
          </a:p>
        </c:rich>
      </c:tx>
      <c:overlay val="0"/>
      <c:spPr>
        <a:noFill/>
        <a:ln>
          <a:noFill/>
        </a:ln>
        <a:effectLst/>
      </c:spPr>
      <c:txPr>
        <a:bodyPr rot="0" spcFirstLastPara="1" vertOverflow="ellipsis" vert="horz" wrap="square" anchor="ctr" anchorCtr="1"/>
        <a:lstStyle/>
        <a:p>
          <a:pPr>
            <a:defRPr sz="216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KNN</c:v>
                </c:pt>
              </c:strCache>
            </c:strRef>
          </c:cat>
          <c:val>
            <c:numRef>
              <c:f>Sheet1!$B$2:$B$5</c:f>
              <c:numCache>
                <c:formatCode>0.00%</c:formatCode>
                <c:ptCount val="4"/>
                <c:pt idx="0">
                  <c:v>0.83330000000000004</c:v>
                </c:pt>
                <c:pt idx="1">
                  <c:v>0.83330000000000004</c:v>
                </c:pt>
                <c:pt idx="2">
                  <c:v>0.83330000000000004</c:v>
                </c:pt>
                <c:pt idx="3">
                  <c:v>0.83330000000000004</c:v>
                </c:pt>
              </c:numCache>
            </c:numRef>
          </c:val>
          <c:extLst>
            <c:ext xmlns:c16="http://schemas.microsoft.com/office/drawing/2014/chart" uri="{C3380CC4-5D6E-409C-BE32-E72D297353CC}">
              <c16:uniqueId val="{00000000-6272-4F41-883F-532C7B78CDE4}"/>
            </c:ext>
          </c:extLst>
        </c:ser>
        <c:dLbls>
          <c:showLegendKey val="0"/>
          <c:showVal val="0"/>
          <c:showCatName val="0"/>
          <c:showSerName val="0"/>
          <c:showPercent val="0"/>
          <c:showBubbleSize val="0"/>
        </c:dLbls>
        <c:gapWidth val="219"/>
        <c:overlap val="-27"/>
        <c:axId val="1552616432"/>
        <c:axId val="1552609232"/>
      </c:barChart>
      <c:catAx>
        <c:axId val="1552616432"/>
        <c:scaling>
          <c:orientation val="minMax"/>
        </c:scaling>
        <c:delete val="0"/>
        <c:axPos val="b"/>
        <c:title>
          <c:tx>
            <c:rich>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IN" b="1"/>
                  <a:t>Classification Model</a:t>
                </a:r>
              </a:p>
            </c:rich>
          </c:tx>
          <c:layout>
            <c:manualLayout>
              <c:xMode val="edge"/>
              <c:yMode val="edge"/>
              <c:x val="0.32446214355314351"/>
              <c:y val="0.85674811376464233"/>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52609232"/>
        <c:crosses val="autoZero"/>
        <c:auto val="1"/>
        <c:lblAlgn val="ctr"/>
        <c:lblOffset val="100"/>
        <c:noMultiLvlLbl val="0"/>
      </c:catAx>
      <c:valAx>
        <c:axId val="15526092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r>
                  <a:rPr lang="en-IN" b="1"/>
                  <a:t>Accuracy</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5526164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990683-B971-4255-8AAA-FE0DD1028317}" type="doc">
      <dgm:prSet loTypeId="urn:microsoft.com/office/officeart/2005/8/layout/architecture" loCatId="relationship" qsTypeId="urn:microsoft.com/office/officeart/2005/8/quickstyle/simple1" qsCatId="simple" csTypeId="urn:microsoft.com/office/officeart/2005/8/colors/colorful1" csCatId="colorful" phldr="1"/>
      <dgm:spPr/>
      <dgm:t>
        <a:bodyPr/>
        <a:lstStyle/>
        <a:p>
          <a:endParaRPr lang="en-IN"/>
        </a:p>
      </dgm:t>
    </dgm:pt>
    <dgm:pt modelId="{3E90903B-5D74-430D-9941-9A7FF5297F1D}">
      <dgm:prSet phldrT="[Text]"/>
      <dgm:spPr/>
      <dgm:t>
        <a:bodyPr/>
        <a:lstStyle/>
        <a:p>
          <a:r>
            <a:rPr lang="en-IN" dirty="0"/>
            <a:t>Unified Dataset</a:t>
          </a:r>
        </a:p>
      </dgm:t>
    </dgm:pt>
    <dgm:pt modelId="{C4688D78-8636-4A10-A119-C7E28AC6E01C}" type="parTrans" cxnId="{5AF95FC2-055E-4231-B559-FD26E6F317B3}">
      <dgm:prSet/>
      <dgm:spPr/>
      <dgm:t>
        <a:bodyPr/>
        <a:lstStyle/>
        <a:p>
          <a:endParaRPr lang="en-IN"/>
        </a:p>
      </dgm:t>
    </dgm:pt>
    <dgm:pt modelId="{1B370125-1877-4D1B-AD6C-EA5D8D246B4F}" type="sibTrans" cxnId="{5AF95FC2-055E-4231-B559-FD26E6F317B3}">
      <dgm:prSet/>
      <dgm:spPr/>
      <dgm:t>
        <a:bodyPr/>
        <a:lstStyle/>
        <a:p>
          <a:endParaRPr lang="en-IN"/>
        </a:p>
      </dgm:t>
    </dgm:pt>
    <dgm:pt modelId="{6193DB68-DEB8-433A-92CD-57A2B6EC9B6C}">
      <dgm:prSet phldrT="[Text]"/>
      <dgm:spPr/>
      <dgm:t>
        <a:bodyPr/>
        <a:lstStyle/>
        <a:p>
          <a:r>
            <a:rPr lang="en-IN" dirty="0"/>
            <a:t>Web Scraping</a:t>
          </a:r>
        </a:p>
      </dgm:t>
    </dgm:pt>
    <dgm:pt modelId="{CB46E4A7-0C82-42DE-8021-96D96E5DC68C}" type="parTrans" cxnId="{7CB1C0AC-9E3F-45BC-8FE6-03104B50D2C1}">
      <dgm:prSet/>
      <dgm:spPr/>
      <dgm:t>
        <a:bodyPr/>
        <a:lstStyle/>
        <a:p>
          <a:endParaRPr lang="en-IN"/>
        </a:p>
      </dgm:t>
    </dgm:pt>
    <dgm:pt modelId="{18343906-1EF0-4191-82EE-95C579DAB0BB}" type="sibTrans" cxnId="{7CB1C0AC-9E3F-45BC-8FE6-03104B50D2C1}">
      <dgm:prSet/>
      <dgm:spPr/>
      <dgm:t>
        <a:bodyPr/>
        <a:lstStyle/>
        <a:p>
          <a:endParaRPr lang="en-IN"/>
        </a:p>
      </dgm:t>
    </dgm:pt>
    <dgm:pt modelId="{019968A6-9206-45B7-888C-A1657827D137}">
      <dgm:prSet phldrT="[Text]"/>
      <dgm:spPr/>
      <dgm:t>
        <a:bodyPr/>
        <a:lstStyle/>
        <a:p>
          <a:r>
            <a:rPr lang="en-IN" dirty="0"/>
            <a:t>CSV Files</a:t>
          </a:r>
        </a:p>
      </dgm:t>
    </dgm:pt>
    <dgm:pt modelId="{FD0F2BBB-94E1-4DA1-96FD-0281FED943F3}" type="parTrans" cxnId="{AA27EFCD-6C5F-4A22-A74F-18F8FC7D47CB}">
      <dgm:prSet/>
      <dgm:spPr/>
      <dgm:t>
        <a:bodyPr/>
        <a:lstStyle/>
        <a:p>
          <a:endParaRPr lang="en-IN"/>
        </a:p>
      </dgm:t>
    </dgm:pt>
    <dgm:pt modelId="{7ABFEAD9-4CE7-46C1-9029-4593CD1D8188}" type="sibTrans" cxnId="{AA27EFCD-6C5F-4A22-A74F-18F8FC7D47CB}">
      <dgm:prSet/>
      <dgm:spPr/>
      <dgm:t>
        <a:bodyPr/>
        <a:lstStyle/>
        <a:p>
          <a:endParaRPr lang="en-IN"/>
        </a:p>
      </dgm:t>
    </dgm:pt>
    <dgm:pt modelId="{F3B7A51A-D600-4F07-A30C-9D4763B387DF}">
      <dgm:prSet phldrT="[Text]"/>
      <dgm:spPr/>
      <dgm:t>
        <a:bodyPr/>
        <a:lstStyle/>
        <a:p>
          <a:r>
            <a:rPr lang="en-IN" dirty="0"/>
            <a:t>SpaceX API</a:t>
          </a:r>
        </a:p>
      </dgm:t>
    </dgm:pt>
    <dgm:pt modelId="{0DB76FE2-E294-4A03-8738-C8FC1BD4AB17}" type="parTrans" cxnId="{163BDB2C-9B5E-4F0C-BB65-A4A73504A2A4}">
      <dgm:prSet/>
      <dgm:spPr/>
      <dgm:t>
        <a:bodyPr/>
        <a:lstStyle/>
        <a:p>
          <a:endParaRPr lang="en-IN"/>
        </a:p>
      </dgm:t>
    </dgm:pt>
    <dgm:pt modelId="{0788E808-5132-4403-B3F6-19C16179EA8C}" type="sibTrans" cxnId="{163BDB2C-9B5E-4F0C-BB65-A4A73504A2A4}">
      <dgm:prSet/>
      <dgm:spPr/>
      <dgm:t>
        <a:bodyPr/>
        <a:lstStyle/>
        <a:p>
          <a:endParaRPr lang="en-IN"/>
        </a:p>
      </dgm:t>
    </dgm:pt>
    <dgm:pt modelId="{28C03CCF-BB84-45D6-80AD-A7E9CFD77AE3}">
      <dgm:prSet phldrT="[Text]"/>
      <dgm:spPr/>
      <dgm:t>
        <a:bodyPr/>
        <a:lstStyle/>
        <a:p>
          <a:r>
            <a:rPr lang="en-IN"/>
            <a:t>Data Cleaning &amp; Processing</a:t>
          </a:r>
          <a:endParaRPr lang="en-IN" dirty="0"/>
        </a:p>
      </dgm:t>
    </dgm:pt>
    <dgm:pt modelId="{832F1B4F-04CF-46C1-99CE-796B99FA6ACB}" type="parTrans" cxnId="{04D767BC-61CC-4721-8D6B-462FF15459A3}">
      <dgm:prSet/>
      <dgm:spPr/>
      <dgm:t>
        <a:bodyPr/>
        <a:lstStyle/>
        <a:p>
          <a:endParaRPr lang="en-IN"/>
        </a:p>
      </dgm:t>
    </dgm:pt>
    <dgm:pt modelId="{253EABBE-411C-437D-B1FF-2EA016F5957B}" type="sibTrans" cxnId="{04D767BC-61CC-4721-8D6B-462FF15459A3}">
      <dgm:prSet/>
      <dgm:spPr/>
      <dgm:t>
        <a:bodyPr/>
        <a:lstStyle/>
        <a:p>
          <a:endParaRPr lang="en-IN"/>
        </a:p>
      </dgm:t>
    </dgm:pt>
    <dgm:pt modelId="{E85B6F3D-9278-4AF0-B42F-5A91A4579C04}" type="pres">
      <dgm:prSet presAssocID="{98990683-B971-4255-8AAA-FE0DD1028317}" presName="Name0" presStyleCnt="0">
        <dgm:presLayoutVars>
          <dgm:chPref val="1"/>
          <dgm:dir/>
          <dgm:animOne val="branch"/>
          <dgm:animLvl val="lvl"/>
          <dgm:resizeHandles/>
        </dgm:presLayoutVars>
      </dgm:prSet>
      <dgm:spPr/>
    </dgm:pt>
    <dgm:pt modelId="{F0AD4AB8-29EB-4119-AAEC-E40C0FACCB0F}" type="pres">
      <dgm:prSet presAssocID="{3E90903B-5D74-430D-9941-9A7FF5297F1D}" presName="vertOne" presStyleCnt="0"/>
      <dgm:spPr/>
    </dgm:pt>
    <dgm:pt modelId="{B2EDC7F0-EE97-4BCC-A013-4CC398F72CA9}" type="pres">
      <dgm:prSet presAssocID="{3E90903B-5D74-430D-9941-9A7FF5297F1D}" presName="txOne" presStyleLbl="node0" presStyleIdx="0" presStyleCnt="1" custLinFactNeighborX="16" custLinFactNeighborY="410">
        <dgm:presLayoutVars>
          <dgm:chPref val="3"/>
        </dgm:presLayoutVars>
      </dgm:prSet>
      <dgm:spPr/>
    </dgm:pt>
    <dgm:pt modelId="{CE29A98F-E5F8-45B8-BD4C-D325BE7E8BFD}" type="pres">
      <dgm:prSet presAssocID="{3E90903B-5D74-430D-9941-9A7FF5297F1D}" presName="parTransOne" presStyleCnt="0"/>
      <dgm:spPr/>
    </dgm:pt>
    <dgm:pt modelId="{1C6CD625-30E7-4896-A653-F5AF78A96789}" type="pres">
      <dgm:prSet presAssocID="{3E90903B-5D74-430D-9941-9A7FF5297F1D}" presName="horzOne" presStyleCnt="0"/>
      <dgm:spPr/>
    </dgm:pt>
    <dgm:pt modelId="{D0C2ADB5-7796-4DB9-AB17-6C1B3D524F7D}" type="pres">
      <dgm:prSet presAssocID="{F3B7A51A-D600-4F07-A30C-9D4763B387DF}" presName="vertTwo" presStyleCnt="0"/>
      <dgm:spPr/>
    </dgm:pt>
    <dgm:pt modelId="{DDCF9E02-1017-47E1-A398-BFEE1746C66B}" type="pres">
      <dgm:prSet presAssocID="{F3B7A51A-D600-4F07-A30C-9D4763B387DF}" presName="txTwo" presStyleLbl="node2" presStyleIdx="0" presStyleCnt="4">
        <dgm:presLayoutVars>
          <dgm:chPref val="3"/>
        </dgm:presLayoutVars>
      </dgm:prSet>
      <dgm:spPr/>
    </dgm:pt>
    <dgm:pt modelId="{77232824-34C6-4084-8325-533E06B0B40D}" type="pres">
      <dgm:prSet presAssocID="{F3B7A51A-D600-4F07-A30C-9D4763B387DF}" presName="horzTwo" presStyleCnt="0"/>
      <dgm:spPr/>
    </dgm:pt>
    <dgm:pt modelId="{200D02A9-85B4-45B5-81FF-EF34F02E3E39}" type="pres">
      <dgm:prSet presAssocID="{0788E808-5132-4403-B3F6-19C16179EA8C}" presName="sibSpaceTwo" presStyleCnt="0"/>
      <dgm:spPr/>
    </dgm:pt>
    <dgm:pt modelId="{4DE4625D-251D-4C1F-A670-8F4C29CB8360}" type="pres">
      <dgm:prSet presAssocID="{019968A6-9206-45B7-888C-A1657827D137}" presName="vertTwo" presStyleCnt="0"/>
      <dgm:spPr/>
    </dgm:pt>
    <dgm:pt modelId="{4ECCB2F7-7857-47D9-B203-487918E567FA}" type="pres">
      <dgm:prSet presAssocID="{019968A6-9206-45B7-888C-A1657827D137}" presName="txTwo" presStyleLbl="node2" presStyleIdx="1" presStyleCnt="4">
        <dgm:presLayoutVars>
          <dgm:chPref val="3"/>
        </dgm:presLayoutVars>
      </dgm:prSet>
      <dgm:spPr/>
    </dgm:pt>
    <dgm:pt modelId="{570697F6-A2CB-4142-9EE5-147E888DD657}" type="pres">
      <dgm:prSet presAssocID="{019968A6-9206-45B7-888C-A1657827D137}" presName="horzTwo" presStyleCnt="0"/>
      <dgm:spPr/>
    </dgm:pt>
    <dgm:pt modelId="{269F74C5-81A5-4837-86BC-DD4EC015F6A4}" type="pres">
      <dgm:prSet presAssocID="{7ABFEAD9-4CE7-46C1-9029-4593CD1D8188}" presName="sibSpaceTwo" presStyleCnt="0"/>
      <dgm:spPr/>
    </dgm:pt>
    <dgm:pt modelId="{3F117F95-C3C4-48F4-81E9-3D0DADF9BF8F}" type="pres">
      <dgm:prSet presAssocID="{6193DB68-DEB8-433A-92CD-57A2B6EC9B6C}" presName="vertTwo" presStyleCnt="0"/>
      <dgm:spPr/>
    </dgm:pt>
    <dgm:pt modelId="{C5F4F4E2-B812-4B9C-8CBA-9467C194D56D}" type="pres">
      <dgm:prSet presAssocID="{6193DB68-DEB8-433A-92CD-57A2B6EC9B6C}" presName="txTwo" presStyleLbl="node2" presStyleIdx="2" presStyleCnt="4">
        <dgm:presLayoutVars>
          <dgm:chPref val="3"/>
        </dgm:presLayoutVars>
      </dgm:prSet>
      <dgm:spPr/>
    </dgm:pt>
    <dgm:pt modelId="{FAEE1875-FD37-40DD-8CA1-E34CEE04BF26}" type="pres">
      <dgm:prSet presAssocID="{6193DB68-DEB8-433A-92CD-57A2B6EC9B6C}" presName="horzTwo" presStyleCnt="0"/>
      <dgm:spPr/>
    </dgm:pt>
    <dgm:pt modelId="{16C6F97E-40FC-4831-AACB-4131D6CC99E7}" type="pres">
      <dgm:prSet presAssocID="{18343906-1EF0-4191-82EE-95C579DAB0BB}" presName="sibSpaceTwo" presStyleCnt="0"/>
      <dgm:spPr/>
    </dgm:pt>
    <dgm:pt modelId="{302DF124-6117-412C-A38E-B7E3144C89C8}" type="pres">
      <dgm:prSet presAssocID="{28C03CCF-BB84-45D6-80AD-A7E9CFD77AE3}" presName="vertTwo" presStyleCnt="0"/>
      <dgm:spPr/>
    </dgm:pt>
    <dgm:pt modelId="{7286EB27-6E62-4A37-802B-BAD1CACB2E99}" type="pres">
      <dgm:prSet presAssocID="{28C03CCF-BB84-45D6-80AD-A7E9CFD77AE3}" presName="txTwo" presStyleLbl="node2" presStyleIdx="3" presStyleCnt="4">
        <dgm:presLayoutVars>
          <dgm:chPref val="3"/>
        </dgm:presLayoutVars>
      </dgm:prSet>
      <dgm:spPr/>
    </dgm:pt>
    <dgm:pt modelId="{C950D82B-C63F-4D79-8699-56DF3C54B466}" type="pres">
      <dgm:prSet presAssocID="{28C03CCF-BB84-45D6-80AD-A7E9CFD77AE3}" presName="horzTwo" presStyleCnt="0"/>
      <dgm:spPr/>
    </dgm:pt>
  </dgm:ptLst>
  <dgm:cxnLst>
    <dgm:cxn modelId="{FEB9E223-723B-41CB-A5B2-7054D56BEC58}" type="presOf" srcId="{28C03CCF-BB84-45D6-80AD-A7E9CFD77AE3}" destId="{7286EB27-6E62-4A37-802B-BAD1CACB2E99}" srcOrd="0" destOrd="0" presId="urn:microsoft.com/office/officeart/2005/8/layout/architecture"/>
    <dgm:cxn modelId="{163BDB2C-9B5E-4F0C-BB65-A4A73504A2A4}" srcId="{3E90903B-5D74-430D-9941-9A7FF5297F1D}" destId="{F3B7A51A-D600-4F07-A30C-9D4763B387DF}" srcOrd="0" destOrd="0" parTransId="{0DB76FE2-E294-4A03-8738-C8FC1BD4AB17}" sibTransId="{0788E808-5132-4403-B3F6-19C16179EA8C}"/>
    <dgm:cxn modelId="{09A08631-F2F6-4929-8FCD-0056BB8CBE25}" type="presOf" srcId="{F3B7A51A-D600-4F07-A30C-9D4763B387DF}" destId="{DDCF9E02-1017-47E1-A398-BFEE1746C66B}" srcOrd="0" destOrd="0" presId="urn:microsoft.com/office/officeart/2005/8/layout/architecture"/>
    <dgm:cxn modelId="{4A94A03A-71B2-408F-B00F-28C2B005D0B8}" type="presOf" srcId="{6193DB68-DEB8-433A-92CD-57A2B6EC9B6C}" destId="{C5F4F4E2-B812-4B9C-8CBA-9467C194D56D}" srcOrd="0" destOrd="0" presId="urn:microsoft.com/office/officeart/2005/8/layout/architecture"/>
    <dgm:cxn modelId="{55B5BA80-1BE6-492C-A4CA-1025DC878B2D}" type="presOf" srcId="{3E90903B-5D74-430D-9941-9A7FF5297F1D}" destId="{B2EDC7F0-EE97-4BCC-A013-4CC398F72CA9}" srcOrd="0" destOrd="0" presId="urn:microsoft.com/office/officeart/2005/8/layout/architecture"/>
    <dgm:cxn modelId="{7CB1C0AC-9E3F-45BC-8FE6-03104B50D2C1}" srcId="{3E90903B-5D74-430D-9941-9A7FF5297F1D}" destId="{6193DB68-DEB8-433A-92CD-57A2B6EC9B6C}" srcOrd="2" destOrd="0" parTransId="{CB46E4A7-0C82-42DE-8021-96D96E5DC68C}" sibTransId="{18343906-1EF0-4191-82EE-95C579DAB0BB}"/>
    <dgm:cxn modelId="{04D767BC-61CC-4721-8D6B-462FF15459A3}" srcId="{3E90903B-5D74-430D-9941-9A7FF5297F1D}" destId="{28C03CCF-BB84-45D6-80AD-A7E9CFD77AE3}" srcOrd="3" destOrd="0" parTransId="{832F1B4F-04CF-46C1-99CE-796B99FA6ACB}" sibTransId="{253EABBE-411C-437D-B1FF-2EA016F5957B}"/>
    <dgm:cxn modelId="{5AF95FC2-055E-4231-B559-FD26E6F317B3}" srcId="{98990683-B971-4255-8AAA-FE0DD1028317}" destId="{3E90903B-5D74-430D-9941-9A7FF5297F1D}" srcOrd="0" destOrd="0" parTransId="{C4688D78-8636-4A10-A119-C7E28AC6E01C}" sibTransId="{1B370125-1877-4D1B-AD6C-EA5D8D246B4F}"/>
    <dgm:cxn modelId="{AA27EFCD-6C5F-4A22-A74F-18F8FC7D47CB}" srcId="{3E90903B-5D74-430D-9941-9A7FF5297F1D}" destId="{019968A6-9206-45B7-888C-A1657827D137}" srcOrd="1" destOrd="0" parTransId="{FD0F2BBB-94E1-4DA1-96FD-0281FED943F3}" sibTransId="{7ABFEAD9-4CE7-46C1-9029-4593CD1D8188}"/>
    <dgm:cxn modelId="{A49C3FE2-FC9E-4D3B-9836-C9EFB6F63F4B}" type="presOf" srcId="{019968A6-9206-45B7-888C-A1657827D137}" destId="{4ECCB2F7-7857-47D9-B203-487918E567FA}" srcOrd="0" destOrd="0" presId="urn:microsoft.com/office/officeart/2005/8/layout/architecture"/>
    <dgm:cxn modelId="{8AEA7FF6-9433-4FFA-B9CB-D9C9CA9F5B20}" type="presOf" srcId="{98990683-B971-4255-8AAA-FE0DD1028317}" destId="{E85B6F3D-9278-4AF0-B42F-5A91A4579C04}" srcOrd="0" destOrd="0" presId="urn:microsoft.com/office/officeart/2005/8/layout/architecture"/>
    <dgm:cxn modelId="{5E05F8E5-75CB-4040-A596-782C629AA88E}" type="presParOf" srcId="{E85B6F3D-9278-4AF0-B42F-5A91A4579C04}" destId="{F0AD4AB8-29EB-4119-AAEC-E40C0FACCB0F}" srcOrd="0" destOrd="0" presId="urn:microsoft.com/office/officeart/2005/8/layout/architecture"/>
    <dgm:cxn modelId="{F8612611-5968-449C-9C67-3DB96FE20741}" type="presParOf" srcId="{F0AD4AB8-29EB-4119-AAEC-E40C0FACCB0F}" destId="{B2EDC7F0-EE97-4BCC-A013-4CC398F72CA9}" srcOrd="0" destOrd="0" presId="urn:microsoft.com/office/officeart/2005/8/layout/architecture"/>
    <dgm:cxn modelId="{703FF298-4BDE-4750-8F1D-B436834410B3}" type="presParOf" srcId="{F0AD4AB8-29EB-4119-AAEC-E40C0FACCB0F}" destId="{CE29A98F-E5F8-45B8-BD4C-D325BE7E8BFD}" srcOrd="1" destOrd="0" presId="urn:microsoft.com/office/officeart/2005/8/layout/architecture"/>
    <dgm:cxn modelId="{52122865-DE63-43F9-949B-B005C3C1F9C8}" type="presParOf" srcId="{F0AD4AB8-29EB-4119-AAEC-E40C0FACCB0F}" destId="{1C6CD625-30E7-4896-A653-F5AF78A96789}" srcOrd="2" destOrd="0" presId="urn:microsoft.com/office/officeart/2005/8/layout/architecture"/>
    <dgm:cxn modelId="{60485C2C-9AE4-4969-9A5C-B01DE2F7E525}" type="presParOf" srcId="{1C6CD625-30E7-4896-A653-F5AF78A96789}" destId="{D0C2ADB5-7796-4DB9-AB17-6C1B3D524F7D}" srcOrd="0" destOrd="0" presId="urn:microsoft.com/office/officeart/2005/8/layout/architecture"/>
    <dgm:cxn modelId="{8892E6EF-4FD3-40BA-9D91-A1293EDF9959}" type="presParOf" srcId="{D0C2ADB5-7796-4DB9-AB17-6C1B3D524F7D}" destId="{DDCF9E02-1017-47E1-A398-BFEE1746C66B}" srcOrd="0" destOrd="0" presId="urn:microsoft.com/office/officeart/2005/8/layout/architecture"/>
    <dgm:cxn modelId="{E1010A2F-F672-40B0-A949-0575F3002EEE}" type="presParOf" srcId="{D0C2ADB5-7796-4DB9-AB17-6C1B3D524F7D}" destId="{77232824-34C6-4084-8325-533E06B0B40D}" srcOrd="1" destOrd="0" presId="urn:microsoft.com/office/officeart/2005/8/layout/architecture"/>
    <dgm:cxn modelId="{041F7F85-26BE-4831-A301-E0B309134E9B}" type="presParOf" srcId="{1C6CD625-30E7-4896-A653-F5AF78A96789}" destId="{200D02A9-85B4-45B5-81FF-EF34F02E3E39}" srcOrd="1" destOrd="0" presId="urn:microsoft.com/office/officeart/2005/8/layout/architecture"/>
    <dgm:cxn modelId="{9698D89A-3FA4-4049-B341-34ECA9E7DD31}" type="presParOf" srcId="{1C6CD625-30E7-4896-A653-F5AF78A96789}" destId="{4DE4625D-251D-4C1F-A670-8F4C29CB8360}" srcOrd="2" destOrd="0" presId="urn:microsoft.com/office/officeart/2005/8/layout/architecture"/>
    <dgm:cxn modelId="{AFE3DF62-276F-4242-8463-42E99F376BD8}" type="presParOf" srcId="{4DE4625D-251D-4C1F-A670-8F4C29CB8360}" destId="{4ECCB2F7-7857-47D9-B203-487918E567FA}" srcOrd="0" destOrd="0" presId="urn:microsoft.com/office/officeart/2005/8/layout/architecture"/>
    <dgm:cxn modelId="{859573C0-A680-4400-ACF3-EEB4CC835897}" type="presParOf" srcId="{4DE4625D-251D-4C1F-A670-8F4C29CB8360}" destId="{570697F6-A2CB-4142-9EE5-147E888DD657}" srcOrd="1" destOrd="0" presId="urn:microsoft.com/office/officeart/2005/8/layout/architecture"/>
    <dgm:cxn modelId="{F9F21548-074C-475E-B201-6D95353F7A20}" type="presParOf" srcId="{1C6CD625-30E7-4896-A653-F5AF78A96789}" destId="{269F74C5-81A5-4837-86BC-DD4EC015F6A4}" srcOrd="3" destOrd="0" presId="urn:microsoft.com/office/officeart/2005/8/layout/architecture"/>
    <dgm:cxn modelId="{8E5A3E42-1E99-4FB2-8FEE-27DC00F5F006}" type="presParOf" srcId="{1C6CD625-30E7-4896-A653-F5AF78A96789}" destId="{3F117F95-C3C4-48F4-81E9-3D0DADF9BF8F}" srcOrd="4" destOrd="0" presId="urn:microsoft.com/office/officeart/2005/8/layout/architecture"/>
    <dgm:cxn modelId="{C227B740-F91D-4614-AE44-9A63FE317763}" type="presParOf" srcId="{3F117F95-C3C4-48F4-81E9-3D0DADF9BF8F}" destId="{C5F4F4E2-B812-4B9C-8CBA-9467C194D56D}" srcOrd="0" destOrd="0" presId="urn:microsoft.com/office/officeart/2005/8/layout/architecture"/>
    <dgm:cxn modelId="{69DEAC71-B627-43A3-9EC4-B5071F46D7DE}" type="presParOf" srcId="{3F117F95-C3C4-48F4-81E9-3D0DADF9BF8F}" destId="{FAEE1875-FD37-40DD-8CA1-E34CEE04BF26}" srcOrd="1" destOrd="0" presId="urn:microsoft.com/office/officeart/2005/8/layout/architecture"/>
    <dgm:cxn modelId="{D029761E-C35E-454D-93E5-14D4CE833078}" type="presParOf" srcId="{1C6CD625-30E7-4896-A653-F5AF78A96789}" destId="{16C6F97E-40FC-4831-AACB-4131D6CC99E7}" srcOrd="5" destOrd="0" presId="urn:microsoft.com/office/officeart/2005/8/layout/architecture"/>
    <dgm:cxn modelId="{18B1EE4F-7505-4AD3-9E95-42B743FE7F75}" type="presParOf" srcId="{1C6CD625-30E7-4896-A653-F5AF78A96789}" destId="{302DF124-6117-412C-A38E-B7E3144C89C8}" srcOrd="6" destOrd="0" presId="urn:microsoft.com/office/officeart/2005/8/layout/architecture"/>
    <dgm:cxn modelId="{4F124B2B-3E29-47E5-9F08-C6A7DF8BE1EC}" type="presParOf" srcId="{302DF124-6117-412C-A38E-B7E3144C89C8}" destId="{7286EB27-6E62-4A37-802B-BAD1CACB2E99}" srcOrd="0" destOrd="0" presId="urn:microsoft.com/office/officeart/2005/8/layout/architecture"/>
    <dgm:cxn modelId="{A9B3515E-F29D-4C47-86BF-4234AC27789C}" type="presParOf" srcId="{302DF124-6117-412C-A38E-B7E3144C89C8}" destId="{C950D82B-C63F-4D79-8699-56DF3C54B466}" srcOrd="1" destOrd="0" presId="urn:microsoft.com/office/officeart/2005/8/layout/archite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95229E-8C7C-4235-94EC-C2F4B2EB335F}"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IN"/>
        </a:p>
      </dgm:t>
    </dgm:pt>
    <dgm:pt modelId="{668ED360-C95C-4C6F-AED3-E33595967556}">
      <dgm:prSet phldrT="[Text]" phldr="0"/>
      <dgm:spPr/>
      <dgm:t>
        <a:bodyPr/>
        <a:lstStyle/>
        <a:p>
          <a:r>
            <a:rPr lang="en-IN" dirty="0"/>
            <a:t>Data Wrangling</a:t>
          </a:r>
        </a:p>
      </dgm:t>
    </dgm:pt>
    <dgm:pt modelId="{96762A9B-D2A3-4920-847B-178AD77298AB}" type="parTrans" cxnId="{8CD9ED03-9B59-4044-9E59-84DB32B7DDDB}">
      <dgm:prSet/>
      <dgm:spPr/>
      <dgm:t>
        <a:bodyPr/>
        <a:lstStyle/>
        <a:p>
          <a:endParaRPr lang="en-IN"/>
        </a:p>
      </dgm:t>
    </dgm:pt>
    <dgm:pt modelId="{71E6AB7C-5FA5-490A-A59A-EE167D0B80EE}" type="sibTrans" cxnId="{8CD9ED03-9B59-4044-9E59-84DB32B7DDDB}">
      <dgm:prSet/>
      <dgm:spPr/>
      <dgm:t>
        <a:bodyPr/>
        <a:lstStyle/>
        <a:p>
          <a:endParaRPr lang="en-IN"/>
        </a:p>
      </dgm:t>
    </dgm:pt>
    <dgm:pt modelId="{E50AF776-0FB8-4733-8D71-AF0F9894CC6C}">
      <dgm:prSet phldrT="[Text]"/>
      <dgm:spPr/>
      <dgm:t>
        <a:bodyPr/>
        <a:lstStyle/>
        <a:p>
          <a:r>
            <a:rPr lang="it-IT" dirty="0"/>
            <a:t>Raw SpaceX API Data &amp; CSVs</a:t>
          </a:r>
          <a:endParaRPr lang="en-IN" dirty="0"/>
        </a:p>
      </dgm:t>
    </dgm:pt>
    <dgm:pt modelId="{800C6A60-5217-4AF6-9244-6EBA1D0FCD27}" type="parTrans" cxnId="{F1547F6A-1A2D-419D-88C8-CDCB61086B76}">
      <dgm:prSet/>
      <dgm:spPr/>
      <dgm:t>
        <a:bodyPr/>
        <a:lstStyle/>
        <a:p>
          <a:endParaRPr lang="en-IN"/>
        </a:p>
      </dgm:t>
    </dgm:pt>
    <dgm:pt modelId="{B5A1CB88-EB3D-4FEA-B152-8568F01D43E2}" type="sibTrans" cxnId="{F1547F6A-1A2D-419D-88C8-CDCB61086B76}">
      <dgm:prSet/>
      <dgm:spPr/>
      <dgm:t>
        <a:bodyPr/>
        <a:lstStyle/>
        <a:p>
          <a:endParaRPr lang="en-IN"/>
        </a:p>
      </dgm:t>
    </dgm:pt>
    <dgm:pt modelId="{822FD410-1486-4571-8A83-F88D9A0395D0}">
      <dgm:prSet/>
      <dgm:spPr/>
      <dgm:t>
        <a:bodyPr/>
        <a:lstStyle/>
        <a:p>
          <a:r>
            <a:rPr lang="en-IN" dirty="0"/>
            <a:t> Load into Pandas </a:t>
          </a:r>
          <a:r>
            <a:rPr lang="en-IN" dirty="0" err="1"/>
            <a:t>DataFrame</a:t>
          </a:r>
          <a:endParaRPr lang="en-IN" dirty="0"/>
        </a:p>
      </dgm:t>
    </dgm:pt>
    <dgm:pt modelId="{D52471CC-F5CC-4682-922E-1BDB3E4A39C2}" type="parTrans" cxnId="{CD54B3CC-E4D9-4FB5-B4DB-79166F5B5050}">
      <dgm:prSet/>
      <dgm:spPr/>
      <dgm:t>
        <a:bodyPr/>
        <a:lstStyle/>
        <a:p>
          <a:endParaRPr lang="en-IN"/>
        </a:p>
      </dgm:t>
    </dgm:pt>
    <dgm:pt modelId="{DA94CD1F-69D6-4FDF-84EF-5109C14CB7B6}" type="sibTrans" cxnId="{CD54B3CC-E4D9-4FB5-B4DB-79166F5B5050}">
      <dgm:prSet/>
      <dgm:spPr/>
      <dgm:t>
        <a:bodyPr/>
        <a:lstStyle/>
        <a:p>
          <a:endParaRPr lang="en-IN"/>
        </a:p>
      </dgm:t>
    </dgm:pt>
    <dgm:pt modelId="{93C4B911-B219-4F3C-80D3-A72D7F268798}">
      <dgm:prSet/>
      <dgm:spPr/>
      <dgm:t>
        <a:bodyPr/>
        <a:lstStyle/>
        <a:p>
          <a:r>
            <a:rPr lang="en-IN" dirty="0"/>
            <a:t> Identify Missing / Invalid Data</a:t>
          </a:r>
        </a:p>
      </dgm:t>
    </dgm:pt>
    <dgm:pt modelId="{168ABD50-C063-4F15-8FCD-DA0634AC9CCC}" type="parTrans" cxnId="{F89E0319-2B79-428E-A43B-F53137D4AE12}">
      <dgm:prSet/>
      <dgm:spPr/>
      <dgm:t>
        <a:bodyPr/>
        <a:lstStyle/>
        <a:p>
          <a:endParaRPr lang="en-IN"/>
        </a:p>
      </dgm:t>
    </dgm:pt>
    <dgm:pt modelId="{55D85D9B-23E6-4993-8EC0-AF56651E3BB8}" type="sibTrans" cxnId="{F89E0319-2B79-428E-A43B-F53137D4AE12}">
      <dgm:prSet/>
      <dgm:spPr/>
      <dgm:t>
        <a:bodyPr/>
        <a:lstStyle/>
        <a:p>
          <a:endParaRPr lang="en-IN"/>
        </a:p>
      </dgm:t>
    </dgm:pt>
    <dgm:pt modelId="{AAA28B12-3BD4-4316-8A2A-5D2820C28D8E}">
      <dgm:prSet/>
      <dgm:spPr/>
      <dgm:t>
        <a:bodyPr/>
        <a:lstStyle/>
        <a:p>
          <a:r>
            <a:rPr lang="en-IN" dirty="0"/>
            <a:t> Clean &amp; Standardize Columns</a:t>
          </a:r>
        </a:p>
      </dgm:t>
    </dgm:pt>
    <dgm:pt modelId="{DB307BAD-40CF-4ED1-B9E1-287380491E0F}" type="parTrans" cxnId="{59817526-3142-450B-BA1A-78F4018CB725}">
      <dgm:prSet/>
      <dgm:spPr/>
      <dgm:t>
        <a:bodyPr/>
        <a:lstStyle/>
        <a:p>
          <a:endParaRPr lang="en-IN"/>
        </a:p>
      </dgm:t>
    </dgm:pt>
    <dgm:pt modelId="{2848F50E-3FC0-46D6-9C39-140AE871A1D5}" type="sibTrans" cxnId="{59817526-3142-450B-BA1A-78F4018CB725}">
      <dgm:prSet/>
      <dgm:spPr/>
      <dgm:t>
        <a:bodyPr/>
        <a:lstStyle/>
        <a:p>
          <a:endParaRPr lang="en-IN"/>
        </a:p>
      </dgm:t>
    </dgm:pt>
    <dgm:pt modelId="{0CDD0501-7E40-46EA-BA2B-0EA90FE8F03D}">
      <dgm:prSet/>
      <dgm:spPr/>
      <dgm:t>
        <a:bodyPr/>
        <a:lstStyle/>
        <a:p>
          <a:r>
            <a:rPr lang="en-IN" dirty="0"/>
            <a:t> Convert Data Types</a:t>
          </a:r>
        </a:p>
      </dgm:t>
    </dgm:pt>
    <dgm:pt modelId="{9A05D6DE-92E4-4E58-B024-8B69168AAF6D}" type="parTrans" cxnId="{7AF25A12-ACFC-4EC5-B75E-72EFA106EBA0}">
      <dgm:prSet/>
      <dgm:spPr/>
      <dgm:t>
        <a:bodyPr/>
        <a:lstStyle/>
        <a:p>
          <a:endParaRPr lang="en-IN"/>
        </a:p>
      </dgm:t>
    </dgm:pt>
    <dgm:pt modelId="{197259ED-8213-4FC2-8225-FF78432DC3CA}" type="sibTrans" cxnId="{7AF25A12-ACFC-4EC5-B75E-72EFA106EBA0}">
      <dgm:prSet/>
      <dgm:spPr/>
      <dgm:t>
        <a:bodyPr/>
        <a:lstStyle/>
        <a:p>
          <a:endParaRPr lang="en-IN"/>
        </a:p>
      </dgm:t>
    </dgm:pt>
    <dgm:pt modelId="{6845A0CA-989B-47D3-9CE6-8E237156EADF}">
      <dgm:prSet/>
      <dgm:spPr/>
      <dgm:t>
        <a:bodyPr/>
        <a:lstStyle/>
        <a:p>
          <a:r>
            <a:rPr lang="en-IN" dirty="0"/>
            <a:t> Feature Engineering (Derived Columns)</a:t>
          </a:r>
        </a:p>
      </dgm:t>
    </dgm:pt>
    <dgm:pt modelId="{8C2443C8-84AB-4E47-A215-A98DCDE150AB}" type="parTrans" cxnId="{EC0E94C1-EA1A-4933-8FFD-28B1968DDBC3}">
      <dgm:prSet/>
      <dgm:spPr/>
      <dgm:t>
        <a:bodyPr/>
        <a:lstStyle/>
        <a:p>
          <a:endParaRPr lang="en-IN"/>
        </a:p>
      </dgm:t>
    </dgm:pt>
    <dgm:pt modelId="{AD591E2D-7556-4857-958E-12652E7AAF59}" type="sibTrans" cxnId="{EC0E94C1-EA1A-4933-8FFD-28B1968DDBC3}">
      <dgm:prSet/>
      <dgm:spPr/>
      <dgm:t>
        <a:bodyPr/>
        <a:lstStyle/>
        <a:p>
          <a:endParaRPr lang="en-IN"/>
        </a:p>
      </dgm:t>
    </dgm:pt>
    <dgm:pt modelId="{44E61622-0D57-4C69-8FB3-780DE600A62B}">
      <dgm:prSet/>
      <dgm:spPr/>
      <dgm:t>
        <a:bodyPr/>
        <a:lstStyle/>
        <a:p>
          <a:r>
            <a:rPr lang="en-IN" dirty="0"/>
            <a:t> Export </a:t>
          </a:r>
          <a:r>
            <a:rPr lang="en-IN"/>
            <a:t>Clean Dataset</a:t>
          </a:r>
          <a:endParaRPr lang="en-IN" dirty="0"/>
        </a:p>
      </dgm:t>
    </dgm:pt>
    <dgm:pt modelId="{0772FF61-2AD1-4108-8CC4-3EC64E52E7B5}" type="parTrans" cxnId="{51780872-6FEB-4A94-8E38-399966E5BAA3}">
      <dgm:prSet/>
      <dgm:spPr/>
      <dgm:t>
        <a:bodyPr/>
        <a:lstStyle/>
        <a:p>
          <a:endParaRPr lang="en-IN"/>
        </a:p>
      </dgm:t>
    </dgm:pt>
    <dgm:pt modelId="{5C0C4BBD-E96C-43CD-A79A-02ED1E5B1BF6}" type="sibTrans" cxnId="{51780872-6FEB-4A94-8E38-399966E5BAA3}">
      <dgm:prSet/>
      <dgm:spPr/>
      <dgm:t>
        <a:bodyPr/>
        <a:lstStyle/>
        <a:p>
          <a:endParaRPr lang="en-IN"/>
        </a:p>
      </dgm:t>
    </dgm:pt>
    <dgm:pt modelId="{34C0248C-8F11-44A8-9161-FA26BBBCB40F}" type="pres">
      <dgm:prSet presAssocID="{7695229E-8C7C-4235-94EC-C2F4B2EB335F}" presName="Name0" presStyleCnt="0">
        <dgm:presLayoutVars>
          <dgm:chMax val="1"/>
          <dgm:chPref val="1"/>
          <dgm:dir/>
          <dgm:animOne val="branch"/>
          <dgm:animLvl val="lvl"/>
        </dgm:presLayoutVars>
      </dgm:prSet>
      <dgm:spPr/>
    </dgm:pt>
    <dgm:pt modelId="{25AEEAA2-B848-4BE9-82A2-88608D798EE1}" type="pres">
      <dgm:prSet presAssocID="{668ED360-C95C-4C6F-AED3-E33595967556}" presName="singleCycle" presStyleCnt="0"/>
      <dgm:spPr/>
    </dgm:pt>
    <dgm:pt modelId="{79DE1B46-245C-4010-A854-AC6AC0AD7F95}" type="pres">
      <dgm:prSet presAssocID="{668ED360-C95C-4C6F-AED3-E33595967556}" presName="singleCenter" presStyleLbl="node1" presStyleIdx="0" presStyleCnt="8">
        <dgm:presLayoutVars>
          <dgm:chMax val="7"/>
          <dgm:chPref val="7"/>
        </dgm:presLayoutVars>
      </dgm:prSet>
      <dgm:spPr/>
    </dgm:pt>
    <dgm:pt modelId="{A2A943A6-61FD-4015-AE10-277716FA2703}" type="pres">
      <dgm:prSet presAssocID="{800C6A60-5217-4AF6-9244-6EBA1D0FCD27}" presName="Name56" presStyleLbl="parChTrans1D2" presStyleIdx="0" presStyleCnt="7"/>
      <dgm:spPr/>
    </dgm:pt>
    <dgm:pt modelId="{F09D08B0-FA5A-4F3D-8579-3DC38B696E28}" type="pres">
      <dgm:prSet presAssocID="{E50AF776-0FB8-4733-8D71-AF0F9894CC6C}" presName="text0" presStyleLbl="node1" presStyleIdx="1" presStyleCnt="8">
        <dgm:presLayoutVars>
          <dgm:bulletEnabled val="1"/>
        </dgm:presLayoutVars>
      </dgm:prSet>
      <dgm:spPr/>
    </dgm:pt>
    <dgm:pt modelId="{58750B8A-5F59-4512-BE92-CC0BC3AABE02}" type="pres">
      <dgm:prSet presAssocID="{D52471CC-F5CC-4682-922E-1BDB3E4A39C2}" presName="Name56" presStyleLbl="parChTrans1D2" presStyleIdx="1" presStyleCnt="7"/>
      <dgm:spPr/>
    </dgm:pt>
    <dgm:pt modelId="{9872A177-607F-462B-AC35-0EDA8001966C}" type="pres">
      <dgm:prSet presAssocID="{822FD410-1486-4571-8A83-F88D9A0395D0}" presName="text0" presStyleLbl="node1" presStyleIdx="2" presStyleCnt="8">
        <dgm:presLayoutVars>
          <dgm:bulletEnabled val="1"/>
        </dgm:presLayoutVars>
      </dgm:prSet>
      <dgm:spPr/>
    </dgm:pt>
    <dgm:pt modelId="{2FC193B0-10FB-4AFD-A216-A1E5E49E89CB}" type="pres">
      <dgm:prSet presAssocID="{168ABD50-C063-4F15-8FCD-DA0634AC9CCC}" presName="Name56" presStyleLbl="parChTrans1D2" presStyleIdx="2" presStyleCnt="7"/>
      <dgm:spPr/>
    </dgm:pt>
    <dgm:pt modelId="{85746956-2E48-472D-B820-3C25B53690A2}" type="pres">
      <dgm:prSet presAssocID="{93C4B911-B219-4F3C-80D3-A72D7F268798}" presName="text0" presStyleLbl="node1" presStyleIdx="3" presStyleCnt="8">
        <dgm:presLayoutVars>
          <dgm:bulletEnabled val="1"/>
        </dgm:presLayoutVars>
      </dgm:prSet>
      <dgm:spPr/>
    </dgm:pt>
    <dgm:pt modelId="{F6FB269A-9515-4147-B222-E8BDA6568736}" type="pres">
      <dgm:prSet presAssocID="{DB307BAD-40CF-4ED1-B9E1-287380491E0F}" presName="Name56" presStyleLbl="parChTrans1D2" presStyleIdx="3" presStyleCnt="7"/>
      <dgm:spPr/>
    </dgm:pt>
    <dgm:pt modelId="{0FCC5194-575D-499F-9F96-8BB8A304CC99}" type="pres">
      <dgm:prSet presAssocID="{AAA28B12-3BD4-4316-8A2A-5D2820C28D8E}" presName="text0" presStyleLbl="node1" presStyleIdx="4" presStyleCnt="8">
        <dgm:presLayoutVars>
          <dgm:bulletEnabled val="1"/>
        </dgm:presLayoutVars>
      </dgm:prSet>
      <dgm:spPr/>
    </dgm:pt>
    <dgm:pt modelId="{7DAEFDAB-10D8-43F2-88FC-4B781F691948}" type="pres">
      <dgm:prSet presAssocID="{9A05D6DE-92E4-4E58-B024-8B69168AAF6D}" presName="Name56" presStyleLbl="parChTrans1D2" presStyleIdx="4" presStyleCnt="7"/>
      <dgm:spPr/>
    </dgm:pt>
    <dgm:pt modelId="{7FCC5EC6-D0FF-4C7C-B59E-59D9520A6ACD}" type="pres">
      <dgm:prSet presAssocID="{0CDD0501-7E40-46EA-BA2B-0EA90FE8F03D}" presName="text0" presStyleLbl="node1" presStyleIdx="5" presStyleCnt="8">
        <dgm:presLayoutVars>
          <dgm:bulletEnabled val="1"/>
        </dgm:presLayoutVars>
      </dgm:prSet>
      <dgm:spPr/>
    </dgm:pt>
    <dgm:pt modelId="{2486A426-F198-44FC-8F4D-724595ECFB0C}" type="pres">
      <dgm:prSet presAssocID="{8C2443C8-84AB-4E47-A215-A98DCDE150AB}" presName="Name56" presStyleLbl="parChTrans1D2" presStyleIdx="5" presStyleCnt="7"/>
      <dgm:spPr/>
    </dgm:pt>
    <dgm:pt modelId="{80ABC4FE-6014-4F95-A7F8-7DBBEAFD5B6F}" type="pres">
      <dgm:prSet presAssocID="{6845A0CA-989B-47D3-9CE6-8E237156EADF}" presName="text0" presStyleLbl="node1" presStyleIdx="6" presStyleCnt="8">
        <dgm:presLayoutVars>
          <dgm:bulletEnabled val="1"/>
        </dgm:presLayoutVars>
      </dgm:prSet>
      <dgm:spPr/>
    </dgm:pt>
    <dgm:pt modelId="{05B771AA-B8A5-4B00-9B5F-24ED62E18DC4}" type="pres">
      <dgm:prSet presAssocID="{0772FF61-2AD1-4108-8CC4-3EC64E52E7B5}" presName="Name56" presStyleLbl="parChTrans1D2" presStyleIdx="6" presStyleCnt="7"/>
      <dgm:spPr/>
    </dgm:pt>
    <dgm:pt modelId="{5EB8AAF7-F33A-406F-8F37-A0623BE94DBC}" type="pres">
      <dgm:prSet presAssocID="{44E61622-0D57-4C69-8FB3-780DE600A62B}" presName="text0" presStyleLbl="node1" presStyleIdx="7" presStyleCnt="8">
        <dgm:presLayoutVars>
          <dgm:bulletEnabled val="1"/>
        </dgm:presLayoutVars>
      </dgm:prSet>
      <dgm:spPr/>
    </dgm:pt>
  </dgm:ptLst>
  <dgm:cxnLst>
    <dgm:cxn modelId="{8CD9ED03-9B59-4044-9E59-84DB32B7DDDB}" srcId="{7695229E-8C7C-4235-94EC-C2F4B2EB335F}" destId="{668ED360-C95C-4C6F-AED3-E33595967556}" srcOrd="0" destOrd="0" parTransId="{96762A9B-D2A3-4920-847B-178AD77298AB}" sibTransId="{71E6AB7C-5FA5-490A-A59A-EE167D0B80EE}"/>
    <dgm:cxn modelId="{7AF25A12-ACFC-4EC5-B75E-72EFA106EBA0}" srcId="{668ED360-C95C-4C6F-AED3-E33595967556}" destId="{0CDD0501-7E40-46EA-BA2B-0EA90FE8F03D}" srcOrd="4" destOrd="0" parTransId="{9A05D6DE-92E4-4E58-B024-8B69168AAF6D}" sibTransId="{197259ED-8213-4FC2-8225-FF78432DC3CA}"/>
    <dgm:cxn modelId="{F89E0319-2B79-428E-A43B-F53137D4AE12}" srcId="{668ED360-C95C-4C6F-AED3-E33595967556}" destId="{93C4B911-B219-4F3C-80D3-A72D7F268798}" srcOrd="2" destOrd="0" parTransId="{168ABD50-C063-4F15-8FCD-DA0634AC9CCC}" sibTransId="{55D85D9B-23E6-4993-8EC0-AF56651E3BB8}"/>
    <dgm:cxn modelId="{59817526-3142-450B-BA1A-78F4018CB725}" srcId="{668ED360-C95C-4C6F-AED3-E33595967556}" destId="{AAA28B12-3BD4-4316-8A2A-5D2820C28D8E}" srcOrd="3" destOrd="0" parTransId="{DB307BAD-40CF-4ED1-B9E1-287380491E0F}" sibTransId="{2848F50E-3FC0-46D6-9C39-140AE871A1D5}"/>
    <dgm:cxn modelId="{740F1F27-2C25-4074-AAF2-BAD77AD1F2DC}" type="presOf" srcId="{93C4B911-B219-4F3C-80D3-A72D7F268798}" destId="{85746956-2E48-472D-B820-3C25B53690A2}" srcOrd="0" destOrd="0" presId="urn:microsoft.com/office/officeart/2008/layout/RadialCluster"/>
    <dgm:cxn modelId="{7C0D4E2D-9121-4878-87BD-7FB03834EEC9}" type="presOf" srcId="{8C2443C8-84AB-4E47-A215-A98DCDE150AB}" destId="{2486A426-F198-44FC-8F4D-724595ECFB0C}" srcOrd="0" destOrd="0" presId="urn:microsoft.com/office/officeart/2008/layout/RadialCluster"/>
    <dgm:cxn modelId="{A977955E-4C4E-4CFE-B96D-D8BB091D223B}" type="presOf" srcId="{7695229E-8C7C-4235-94EC-C2F4B2EB335F}" destId="{34C0248C-8F11-44A8-9161-FA26BBBCB40F}" srcOrd="0" destOrd="0" presId="urn:microsoft.com/office/officeart/2008/layout/RadialCluster"/>
    <dgm:cxn modelId="{875CC165-5898-41E5-A9D4-026AD735A6BD}" type="presOf" srcId="{168ABD50-C063-4F15-8FCD-DA0634AC9CCC}" destId="{2FC193B0-10FB-4AFD-A216-A1E5E49E89CB}" srcOrd="0" destOrd="0" presId="urn:microsoft.com/office/officeart/2008/layout/RadialCluster"/>
    <dgm:cxn modelId="{F1547F6A-1A2D-419D-88C8-CDCB61086B76}" srcId="{668ED360-C95C-4C6F-AED3-E33595967556}" destId="{E50AF776-0FB8-4733-8D71-AF0F9894CC6C}" srcOrd="0" destOrd="0" parTransId="{800C6A60-5217-4AF6-9244-6EBA1D0FCD27}" sibTransId="{B5A1CB88-EB3D-4FEA-B152-8568F01D43E2}"/>
    <dgm:cxn modelId="{E2767C4C-36EC-4E6E-BCA5-CBA36A793640}" type="presOf" srcId="{AAA28B12-3BD4-4316-8A2A-5D2820C28D8E}" destId="{0FCC5194-575D-499F-9F96-8BB8A304CC99}" srcOrd="0" destOrd="0" presId="urn:microsoft.com/office/officeart/2008/layout/RadialCluster"/>
    <dgm:cxn modelId="{5D24B16E-A600-45FB-9732-D0A291DDBC97}" type="presOf" srcId="{0772FF61-2AD1-4108-8CC4-3EC64E52E7B5}" destId="{05B771AA-B8A5-4B00-9B5F-24ED62E18DC4}" srcOrd="0" destOrd="0" presId="urn:microsoft.com/office/officeart/2008/layout/RadialCluster"/>
    <dgm:cxn modelId="{51780872-6FEB-4A94-8E38-399966E5BAA3}" srcId="{668ED360-C95C-4C6F-AED3-E33595967556}" destId="{44E61622-0D57-4C69-8FB3-780DE600A62B}" srcOrd="6" destOrd="0" parTransId="{0772FF61-2AD1-4108-8CC4-3EC64E52E7B5}" sibTransId="{5C0C4BBD-E96C-43CD-A79A-02ED1E5B1BF6}"/>
    <dgm:cxn modelId="{B2C2C353-F7D5-422B-99D5-554F6AB1BAA4}" type="presOf" srcId="{822FD410-1486-4571-8A83-F88D9A0395D0}" destId="{9872A177-607F-462B-AC35-0EDA8001966C}" srcOrd="0" destOrd="0" presId="urn:microsoft.com/office/officeart/2008/layout/RadialCluster"/>
    <dgm:cxn modelId="{5E8A0454-8033-42C4-AB44-FAEF2DA09FDA}" type="presOf" srcId="{9A05D6DE-92E4-4E58-B024-8B69168AAF6D}" destId="{7DAEFDAB-10D8-43F2-88FC-4B781F691948}" srcOrd="0" destOrd="0" presId="urn:microsoft.com/office/officeart/2008/layout/RadialCluster"/>
    <dgm:cxn modelId="{BB8CF276-F845-4E0A-8CF0-2FA047E3B253}" type="presOf" srcId="{0CDD0501-7E40-46EA-BA2B-0EA90FE8F03D}" destId="{7FCC5EC6-D0FF-4C7C-B59E-59D9520A6ACD}" srcOrd="0" destOrd="0" presId="urn:microsoft.com/office/officeart/2008/layout/RadialCluster"/>
    <dgm:cxn modelId="{CE61E17D-B952-4C1A-B33F-563DA013E88D}" type="presOf" srcId="{6845A0CA-989B-47D3-9CE6-8E237156EADF}" destId="{80ABC4FE-6014-4F95-A7F8-7DBBEAFD5B6F}" srcOrd="0" destOrd="0" presId="urn:microsoft.com/office/officeart/2008/layout/RadialCluster"/>
    <dgm:cxn modelId="{42C35885-A126-4489-BED1-8D338FB12638}" type="presOf" srcId="{668ED360-C95C-4C6F-AED3-E33595967556}" destId="{79DE1B46-245C-4010-A854-AC6AC0AD7F95}" srcOrd="0" destOrd="0" presId="urn:microsoft.com/office/officeart/2008/layout/RadialCluster"/>
    <dgm:cxn modelId="{68C7CF85-FCA0-4215-86C7-056E51F57A6D}" type="presOf" srcId="{800C6A60-5217-4AF6-9244-6EBA1D0FCD27}" destId="{A2A943A6-61FD-4015-AE10-277716FA2703}" srcOrd="0" destOrd="0" presId="urn:microsoft.com/office/officeart/2008/layout/RadialCluster"/>
    <dgm:cxn modelId="{0F12F695-5A9D-41F1-A628-9A787E811243}" type="presOf" srcId="{D52471CC-F5CC-4682-922E-1BDB3E4A39C2}" destId="{58750B8A-5F59-4512-BE92-CC0BC3AABE02}" srcOrd="0" destOrd="0" presId="urn:microsoft.com/office/officeart/2008/layout/RadialCluster"/>
    <dgm:cxn modelId="{EC0E94C1-EA1A-4933-8FFD-28B1968DDBC3}" srcId="{668ED360-C95C-4C6F-AED3-E33595967556}" destId="{6845A0CA-989B-47D3-9CE6-8E237156EADF}" srcOrd="5" destOrd="0" parTransId="{8C2443C8-84AB-4E47-A215-A98DCDE150AB}" sibTransId="{AD591E2D-7556-4857-958E-12652E7AAF59}"/>
    <dgm:cxn modelId="{CD54B3CC-E4D9-4FB5-B4DB-79166F5B5050}" srcId="{668ED360-C95C-4C6F-AED3-E33595967556}" destId="{822FD410-1486-4571-8A83-F88D9A0395D0}" srcOrd="1" destOrd="0" parTransId="{D52471CC-F5CC-4682-922E-1BDB3E4A39C2}" sibTransId="{DA94CD1F-69D6-4FDF-84EF-5109C14CB7B6}"/>
    <dgm:cxn modelId="{FC3020D2-6B51-4F88-8E09-C8E281ECE533}" type="presOf" srcId="{44E61622-0D57-4C69-8FB3-780DE600A62B}" destId="{5EB8AAF7-F33A-406F-8F37-A0623BE94DBC}" srcOrd="0" destOrd="0" presId="urn:microsoft.com/office/officeart/2008/layout/RadialCluster"/>
    <dgm:cxn modelId="{0DCAB5DB-90BA-402B-89E7-FD03C3A65C63}" type="presOf" srcId="{DB307BAD-40CF-4ED1-B9E1-287380491E0F}" destId="{F6FB269A-9515-4147-B222-E8BDA6568736}" srcOrd="0" destOrd="0" presId="urn:microsoft.com/office/officeart/2008/layout/RadialCluster"/>
    <dgm:cxn modelId="{2AC25EEA-D62F-4C4F-AEE4-375290678BCD}" type="presOf" srcId="{E50AF776-0FB8-4733-8D71-AF0F9894CC6C}" destId="{F09D08B0-FA5A-4F3D-8579-3DC38B696E28}" srcOrd="0" destOrd="0" presId="urn:microsoft.com/office/officeart/2008/layout/RadialCluster"/>
    <dgm:cxn modelId="{09D78672-D6AB-4CAA-BA2E-2AD491AAC505}" type="presParOf" srcId="{34C0248C-8F11-44A8-9161-FA26BBBCB40F}" destId="{25AEEAA2-B848-4BE9-82A2-88608D798EE1}" srcOrd="0" destOrd="0" presId="urn:microsoft.com/office/officeart/2008/layout/RadialCluster"/>
    <dgm:cxn modelId="{72A22832-6B1C-468F-A0CD-63146ADBBC67}" type="presParOf" srcId="{25AEEAA2-B848-4BE9-82A2-88608D798EE1}" destId="{79DE1B46-245C-4010-A854-AC6AC0AD7F95}" srcOrd="0" destOrd="0" presId="urn:microsoft.com/office/officeart/2008/layout/RadialCluster"/>
    <dgm:cxn modelId="{5DCFA518-D48D-4BA4-A31A-54017BB13660}" type="presParOf" srcId="{25AEEAA2-B848-4BE9-82A2-88608D798EE1}" destId="{A2A943A6-61FD-4015-AE10-277716FA2703}" srcOrd="1" destOrd="0" presId="urn:microsoft.com/office/officeart/2008/layout/RadialCluster"/>
    <dgm:cxn modelId="{74FAB2F4-F225-4EEB-AEB9-2C5629AF2DD2}" type="presParOf" srcId="{25AEEAA2-B848-4BE9-82A2-88608D798EE1}" destId="{F09D08B0-FA5A-4F3D-8579-3DC38B696E28}" srcOrd="2" destOrd="0" presId="urn:microsoft.com/office/officeart/2008/layout/RadialCluster"/>
    <dgm:cxn modelId="{BB9014A3-56EA-4006-9ED2-DCB78C759702}" type="presParOf" srcId="{25AEEAA2-B848-4BE9-82A2-88608D798EE1}" destId="{58750B8A-5F59-4512-BE92-CC0BC3AABE02}" srcOrd="3" destOrd="0" presId="urn:microsoft.com/office/officeart/2008/layout/RadialCluster"/>
    <dgm:cxn modelId="{FE8A102A-A196-4064-941C-678C5B2A4DDB}" type="presParOf" srcId="{25AEEAA2-B848-4BE9-82A2-88608D798EE1}" destId="{9872A177-607F-462B-AC35-0EDA8001966C}" srcOrd="4" destOrd="0" presId="urn:microsoft.com/office/officeart/2008/layout/RadialCluster"/>
    <dgm:cxn modelId="{BBAA29EA-21AE-444B-9F09-47CB474E8358}" type="presParOf" srcId="{25AEEAA2-B848-4BE9-82A2-88608D798EE1}" destId="{2FC193B0-10FB-4AFD-A216-A1E5E49E89CB}" srcOrd="5" destOrd="0" presId="urn:microsoft.com/office/officeart/2008/layout/RadialCluster"/>
    <dgm:cxn modelId="{E6D6AD53-2C7A-484B-8FC1-44BA7E4CD910}" type="presParOf" srcId="{25AEEAA2-B848-4BE9-82A2-88608D798EE1}" destId="{85746956-2E48-472D-B820-3C25B53690A2}" srcOrd="6" destOrd="0" presId="urn:microsoft.com/office/officeart/2008/layout/RadialCluster"/>
    <dgm:cxn modelId="{5B887C26-F2FA-4BEE-835C-043C4D32A484}" type="presParOf" srcId="{25AEEAA2-B848-4BE9-82A2-88608D798EE1}" destId="{F6FB269A-9515-4147-B222-E8BDA6568736}" srcOrd="7" destOrd="0" presId="urn:microsoft.com/office/officeart/2008/layout/RadialCluster"/>
    <dgm:cxn modelId="{1DD7619D-32CC-4DA8-BC4D-EF8FC4B54115}" type="presParOf" srcId="{25AEEAA2-B848-4BE9-82A2-88608D798EE1}" destId="{0FCC5194-575D-499F-9F96-8BB8A304CC99}" srcOrd="8" destOrd="0" presId="urn:microsoft.com/office/officeart/2008/layout/RadialCluster"/>
    <dgm:cxn modelId="{D976A63B-ECB2-4D42-AC3A-4A67F5C4B0A4}" type="presParOf" srcId="{25AEEAA2-B848-4BE9-82A2-88608D798EE1}" destId="{7DAEFDAB-10D8-43F2-88FC-4B781F691948}" srcOrd="9" destOrd="0" presId="urn:microsoft.com/office/officeart/2008/layout/RadialCluster"/>
    <dgm:cxn modelId="{3EC2B194-59C6-47BF-85FE-D17F332C1666}" type="presParOf" srcId="{25AEEAA2-B848-4BE9-82A2-88608D798EE1}" destId="{7FCC5EC6-D0FF-4C7C-B59E-59D9520A6ACD}" srcOrd="10" destOrd="0" presId="urn:microsoft.com/office/officeart/2008/layout/RadialCluster"/>
    <dgm:cxn modelId="{D20AE47A-36FE-4560-B427-5D85CD94E46D}" type="presParOf" srcId="{25AEEAA2-B848-4BE9-82A2-88608D798EE1}" destId="{2486A426-F198-44FC-8F4D-724595ECFB0C}" srcOrd="11" destOrd="0" presId="urn:microsoft.com/office/officeart/2008/layout/RadialCluster"/>
    <dgm:cxn modelId="{EA3C1450-4EAA-49B4-9A06-84AD8E95A9A7}" type="presParOf" srcId="{25AEEAA2-B848-4BE9-82A2-88608D798EE1}" destId="{80ABC4FE-6014-4F95-A7F8-7DBBEAFD5B6F}" srcOrd="12" destOrd="0" presId="urn:microsoft.com/office/officeart/2008/layout/RadialCluster"/>
    <dgm:cxn modelId="{636A4B5B-D8E3-4983-9A6E-903108BBFCE0}" type="presParOf" srcId="{25AEEAA2-B848-4BE9-82A2-88608D798EE1}" destId="{05B771AA-B8A5-4B00-9B5F-24ED62E18DC4}" srcOrd="13" destOrd="0" presId="urn:microsoft.com/office/officeart/2008/layout/RadialCluster"/>
    <dgm:cxn modelId="{B9E014EC-CC51-41FD-B8BA-440C0740FDC9}" type="presParOf" srcId="{25AEEAA2-B848-4BE9-82A2-88608D798EE1}" destId="{5EB8AAF7-F33A-406F-8F37-A0623BE94DBC}" srcOrd="1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8BC4D1-C019-4D3E-B3E4-927536C1AE42}" type="doc">
      <dgm:prSet loTypeId="urn:microsoft.com/office/officeart/2005/8/layout/bProcess3" loCatId="process" qsTypeId="urn:microsoft.com/office/officeart/2005/8/quickstyle/simple1" qsCatId="simple" csTypeId="urn:microsoft.com/office/officeart/2005/8/colors/colorful5" csCatId="colorful" phldr="1"/>
      <dgm:spPr/>
      <dgm:t>
        <a:bodyPr/>
        <a:lstStyle/>
        <a:p>
          <a:endParaRPr lang="en-IN"/>
        </a:p>
      </dgm:t>
    </dgm:pt>
    <dgm:pt modelId="{22D87BC2-CEA0-41C3-904F-61465260009C}">
      <dgm:prSet phldrT="[Text]"/>
      <dgm:spPr/>
      <dgm:t>
        <a:bodyPr/>
        <a:lstStyle/>
        <a:p>
          <a:r>
            <a:rPr lang="en-IN" dirty="0"/>
            <a:t>Cleaned Dataset</a:t>
          </a:r>
        </a:p>
      </dgm:t>
    </dgm:pt>
    <dgm:pt modelId="{D37AA63A-ED82-438C-AF12-8EFD2FB515D6}" type="parTrans" cxnId="{C26E563E-5C34-4EE1-9EE7-00BA9700482C}">
      <dgm:prSet/>
      <dgm:spPr/>
      <dgm:t>
        <a:bodyPr/>
        <a:lstStyle/>
        <a:p>
          <a:endParaRPr lang="en-IN"/>
        </a:p>
      </dgm:t>
    </dgm:pt>
    <dgm:pt modelId="{BB8CDED7-FD85-4E8A-855A-8BDF00A149FA}" type="sibTrans" cxnId="{C26E563E-5C34-4EE1-9EE7-00BA9700482C}">
      <dgm:prSet/>
      <dgm:spPr/>
      <dgm:t>
        <a:bodyPr/>
        <a:lstStyle/>
        <a:p>
          <a:endParaRPr lang="en-IN"/>
        </a:p>
      </dgm:t>
    </dgm:pt>
    <dgm:pt modelId="{6C4E00FE-183B-4990-8DCB-7DDABDBC9D0C}">
      <dgm:prSet/>
      <dgm:spPr/>
      <dgm:t>
        <a:bodyPr/>
        <a:lstStyle/>
        <a:p>
          <a:r>
            <a:rPr lang="en-IN" dirty="0"/>
            <a:t>Feature Selection &amp; Encoding</a:t>
          </a:r>
        </a:p>
      </dgm:t>
    </dgm:pt>
    <dgm:pt modelId="{A440FE8F-9EE8-4915-A10D-F4ABC2D70E08}" type="parTrans" cxnId="{842CB9EA-A979-4ABC-AC3B-6154CEFFBA10}">
      <dgm:prSet/>
      <dgm:spPr/>
      <dgm:t>
        <a:bodyPr/>
        <a:lstStyle/>
        <a:p>
          <a:endParaRPr lang="en-IN"/>
        </a:p>
      </dgm:t>
    </dgm:pt>
    <dgm:pt modelId="{836F088A-E47D-4183-8C60-E800281BB047}" type="sibTrans" cxnId="{842CB9EA-A979-4ABC-AC3B-6154CEFFBA10}">
      <dgm:prSet/>
      <dgm:spPr/>
      <dgm:t>
        <a:bodyPr/>
        <a:lstStyle/>
        <a:p>
          <a:endParaRPr lang="en-IN"/>
        </a:p>
      </dgm:t>
    </dgm:pt>
    <dgm:pt modelId="{435D2ED6-E57C-46B1-AE24-3C71E99C3D60}">
      <dgm:prSet/>
      <dgm:spPr/>
      <dgm:t>
        <a:bodyPr/>
        <a:lstStyle/>
        <a:p>
          <a:r>
            <a:rPr lang="en-IN" dirty="0"/>
            <a:t>Train-Test Split</a:t>
          </a:r>
        </a:p>
      </dgm:t>
    </dgm:pt>
    <dgm:pt modelId="{0E5AD5F8-2D29-44D3-BE01-D82EE01F6107}" type="parTrans" cxnId="{F0BA141C-5CC9-498B-BD00-B0FB08C18CA9}">
      <dgm:prSet/>
      <dgm:spPr/>
      <dgm:t>
        <a:bodyPr/>
        <a:lstStyle/>
        <a:p>
          <a:endParaRPr lang="en-IN"/>
        </a:p>
      </dgm:t>
    </dgm:pt>
    <dgm:pt modelId="{793B5DFA-2526-413D-9AF9-D28902833EAE}" type="sibTrans" cxnId="{F0BA141C-5CC9-498B-BD00-B0FB08C18CA9}">
      <dgm:prSet/>
      <dgm:spPr/>
      <dgm:t>
        <a:bodyPr/>
        <a:lstStyle/>
        <a:p>
          <a:endParaRPr lang="en-IN"/>
        </a:p>
      </dgm:t>
    </dgm:pt>
    <dgm:pt modelId="{63910D51-D811-490D-BA5B-6A096B4BB670}">
      <dgm:prSet/>
      <dgm:spPr/>
      <dgm:t>
        <a:bodyPr/>
        <a:lstStyle/>
        <a:p>
          <a:r>
            <a:rPr lang="en-IN" dirty="0"/>
            <a:t>Model Training (LR, SVM, DT, KNN)</a:t>
          </a:r>
        </a:p>
      </dgm:t>
    </dgm:pt>
    <dgm:pt modelId="{973E42A6-F81D-42C2-A2B4-938FA4675FCC}" type="parTrans" cxnId="{4F5241E1-8EE2-4F7F-B919-9A4BE1B1921E}">
      <dgm:prSet/>
      <dgm:spPr/>
      <dgm:t>
        <a:bodyPr/>
        <a:lstStyle/>
        <a:p>
          <a:endParaRPr lang="en-IN"/>
        </a:p>
      </dgm:t>
    </dgm:pt>
    <dgm:pt modelId="{73219FDD-E5A1-44CF-A6FB-5E2CE09A0CF7}" type="sibTrans" cxnId="{4F5241E1-8EE2-4F7F-B919-9A4BE1B1921E}">
      <dgm:prSet/>
      <dgm:spPr/>
      <dgm:t>
        <a:bodyPr/>
        <a:lstStyle/>
        <a:p>
          <a:endParaRPr lang="en-IN"/>
        </a:p>
      </dgm:t>
    </dgm:pt>
    <dgm:pt modelId="{E62E6F1A-78A3-4AB7-9E63-295AE3D20E25}">
      <dgm:prSet/>
      <dgm:spPr/>
      <dgm:t>
        <a:bodyPr/>
        <a:lstStyle/>
        <a:p>
          <a:r>
            <a:rPr lang="en-IN" dirty="0"/>
            <a:t>Hyperparameter Tuning (</a:t>
          </a:r>
          <a:r>
            <a:rPr lang="en-IN" dirty="0" err="1"/>
            <a:t>GridSearchCV</a:t>
          </a:r>
          <a:r>
            <a:rPr lang="en-IN" dirty="0"/>
            <a:t>)</a:t>
          </a:r>
        </a:p>
      </dgm:t>
    </dgm:pt>
    <dgm:pt modelId="{CF67D6EF-0D54-40E4-B1A1-A35DA8D1DEDB}" type="parTrans" cxnId="{8FF062B2-CBCB-4B8F-9C04-8F2C741CED9F}">
      <dgm:prSet/>
      <dgm:spPr/>
      <dgm:t>
        <a:bodyPr/>
        <a:lstStyle/>
        <a:p>
          <a:endParaRPr lang="en-IN"/>
        </a:p>
      </dgm:t>
    </dgm:pt>
    <dgm:pt modelId="{78931AB0-7E53-49BE-92F8-D7763DC63FB3}" type="sibTrans" cxnId="{8FF062B2-CBCB-4B8F-9C04-8F2C741CED9F}">
      <dgm:prSet/>
      <dgm:spPr/>
      <dgm:t>
        <a:bodyPr/>
        <a:lstStyle/>
        <a:p>
          <a:endParaRPr lang="en-IN"/>
        </a:p>
      </dgm:t>
    </dgm:pt>
    <dgm:pt modelId="{E46B5E6B-FEED-4638-9774-7FD0F0F06F92}">
      <dgm:prSet/>
      <dgm:spPr/>
      <dgm:t>
        <a:bodyPr/>
        <a:lstStyle/>
        <a:p>
          <a:r>
            <a:rPr lang="en-IN" dirty="0"/>
            <a:t>Model Evaluation &amp; Comparison</a:t>
          </a:r>
        </a:p>
      </dgm:t>
    </dgm:pt>
    <dgm:pt modelId="{346C1916-976B-4167-952C-6881CEE63B63}" type="parTrans" cxnId="{CB48DD0D-A3EC-4541-A53D-CF2EF2F82EA4}">
      <dgm:prSet/>
      <dgm:spPr/>
      <dgm:t>
        <a:bodyPr/>
        <a:lstStyle/>
        <a:p>
          <a:endParaRPr lang="en-IN"/>
        </a:p>
      </dgm:t>
    </dgm:pt>
    <dgm:pt modelId="{7B75F92B-49B6-43C5-AB34-58817EA1C9E6}" type="sibTrans" cxnId="{CB48DD0D-A3EC-4541-A53D-CF2EF2F82EA4}">
      <dgm:prSet/>
      <dgm:spPr/>
      <dgm:t>
        <a:bodyPr/>
        <a:lstStyle/>
        <a:p>
          <a:endParaRPr lang="en-IN"/>
        </a:p>
      </dgm:t>
    </dgm:pt>
    <dgm:pt modelId="{E5520BA6-2874-4E76-A8AF-498E35607BD4}">
      <dgm:prSet/>
      <dgm:spPr/>
      <dgm:t>
        <a:bodyPr/>
        <a:lstStyle/>
        <a:p>
          <a:r>
            <a:rPr lang="en-IN" dirty="0"/>
            <a:t>Best Model Selected (SVM - RBF)</a:t>
          </a:r>
        </a:p>
      </dgm:t>
    </dgm:pt>
    <dgm:pt modelId="{EDA96877-DC46-4FB6-859B-A51D7F287C50}" type="parTrans" cxnId="{4D937FF1-73DD-4349-BC8D-CA34B1716A57}">
      <dgm:prSet/>
      <dgm:spPr/>
      <dgm:t>
        <a:bodyPr/>
        <a:lstStyle/>
        <a:p>
          <a:endParaRPr lang="en-IN"/>
        </a:p>
      </dgm:t>
    </dgm:pt>
    <dgm:pt modelId="{8EBC8F8B-50CF-44F4-9609-AB5FEC4D174B}" type="sibTrans" cxnId="{4D937FF1-73DD-4349-BC8D-CA34B1716A57}">
      <dgm:prSet/>
      <dgm:spPr/>
      <dgm:t>
        <a:bodyPr/>
        <a:lstStyle/>
        <a:p>
          <a:endParaRPr lang="en-IN"/>
        </a:p>
      </dgm:t>
    </dgm:pt>
    <dgm:pt modelId="{97AFD7A0-9DD9-4102-B936-A02ACE897202}" type="pres">
      <dgm:prSet presAssocID="{E28BC4D1-C019-4D3E-B3E4-927536C1AE42}" presName="Name0" presStyleCnt="0">
        <dgm:presLayoutVars>
          <dgm:dir/>
          <dgm:resizeHandles val="exact"/>
        </dgm:presLayoutVars>
      </dgm:prSet>
      <dgm:spPr/>
    </dgm:pt>
    <dgm:pt modelId="{03A51FA3-AF92-4FC9-BABB-221941AC7907}" type="pres">
      <dgm:prSet presAssocID="{22D87BC2-CEA0-41C3-904F-61465260009C}" presName="node" presStyleLbl="node1" presStyleIdx="0" presStyleCnt="7" custLinFactNeighborX="-2173" custLinFactNeighborY="-3508">
        <dgm:presLayoutVars>
          <dgm:bulletEnabled val="1"/>
        </dgm:presLayoutVars>
      </dgm:prSet>
      <dgm:spPr/>
    </dgm:pt>
    <dgm:pt modelId="{E89EAA33-7980-4684-8AFD-E688A87ABF9E}" type="pres">
      <dgm:prSet presAssocID="{BB8CDED7-FD85-4E8A-855A-8BDF00A149FA}" presName="sibTrans" presStyleLbl="sibTrans1D1" presStyleIdx="0" presStyleCnt="6"/>
      <dgm:spPr/>
    </dgm:pt>
    <dgm:pt modelId="{B1529D07-31D0-4326-8BF9-3F6EDFB52068}" type="pres">
      <dgm:prSet presAssocID="{BB8CDED7-FD85-4E8A-855A-8BDF00A149FA}" presName="connectorText" presStyleLbl="sibTrans1D1" presStyleIdx="0" presStyleCnt="6"/>
      <dgm:spPr/>
    </dgm:pt>
    <dgm:pt modelId="{28512947-5A19-49C4-A1B7-5178B204D2A1}" type="pres">
      <dgm:prSet presAssocID="{6C4E00FE-183B-4990-8DCB-7DDABDBC9D0C}" presName="node" presStyleLbl="node1" presStyleIdx="1" presStyleCnt="7">
        <dgm:presLayoutVars>
          <dgm:bulletEnabled val="1"/>
        </dgm:presLayoutVars>
      </dgm:prSet>
      <dgm:spPr/>
    </dgm:pt>
    <dgm:pt modelId="{B3A3114B-FD40-420A-9B75-D2BDFD5C9068}" type="pres">
      <dgm:prSet presAssocID="{836F088A-E47D-4183-8C60-E800281BB047}" presName="sibTrans" presStyleLbl="sibTrans1D1" presStyleIdx="1" presStyleCnt="6"/>
      <dgm:spPr/>
    </dgm:pt>
    <dgm:pt modelId="{C37AAC54-8013-46AD-BE6B-C3B4844FDE67}" type="pres">
      <dgm:prSet presAssocID="{836F088A-E47D-4183-8C60-E800281BB047}" presName="connectorText" presStyleLbl="sibTrans1D1" presStyleIdx="1" presStyleCnt="6"/>
      <dgm:spPr/>
    </dgm:pt>
    <dgm:pt modelId="{E836C2F3-2949-4730-B2DD-1550051C7F75}" type="pres">
      <dgm:prSet presAssocID="{435D2ED6-E57C-46B1-AE24-3C71E99C3D60}" presName="node" presStyleLbl="node1" presStyleIdx="2" presStyleCnt="7">
        <dgm:presLayoutVars>
          <dgm:bulletEnabled val="1"/>
        </dgm:presLayoutVars>
      </dgm:prSet>
      <dgm:spPr/>
    </dgm:pt>
    <dgm:pt modelId="{DC389897-9BBA-4297-9132-714D62A2AFFE}" type="pres">
      <dgm:prSet presAssocID="{793B5DFA-2526-413D-9AF9-D28902833EAE}" presName="sibTrans" presStyleLbl="sibTrans1D1" presStyleIdx="2" presStyleCnt="6"/>
      <dgm:spPr/>
    </dgm:pt>
    <dgm:pt modelId="{8DFB4D6B-4A99-4A70-8A71-6A823AF61DC1}" type="pres">
      <dgm:prSet presAssocID="{793B5DFA-2526-413D-9AF9-D28902833EAE}" presName="connectorText" presStyleLbl="sibTrans1D1" presStyleIdx="2" presStyleCnt="6"/>
      <dgm:spPr/>
    </dgm:pt>
    <dgm:pt modelId="{E1B435FE-FDC4-4C13-A4B7-B4DB25F1A278}" type="pres">
      <dgm:prSet presAssocID="{63910D51-D811-490D-BA5B-6A096B4BB670}" presName="node" presStyleLbl="node1" presStyleIdx="3" presStyleCnt="7">
        <dgm:presLayoutVars>
          <dgm:bulletEnabled val="1"/>
        </dgm:presLayoutVars>
      </dgm:prSet>
      <dgm:spPr/>
    </dgm:pt>
    <dgm:pt modelId="{9CAA0801-31BF-4DEB-9191-4626893EA54C}" type="pres">
      <dgm:prSet presAssocID="{73219FDD-E5A1-44CF-A6FB-5E2CE09A0CF7}" presName="sibTrans" presStyleLbl="sibTrans1D1" presStyleIdx="3" presStyleCnt="6"/>
      <dgm:spPr/>
    </dgm:pt>
    <dgm:pt modelId="{B0787747-C14A-48D9-A1A0-75BAF5F4D381}" type="pres">
      <dgm:prSet presAssocID="{73219FDD-E5A1-44CF-A6FB-5E2CE09A0CF7}" presName="connectorText" presStyleLbl="sibTrans1D1" presStyleIdx="3" presStyleCnt="6"/>
      <dgm:spPr/>
    </dgm:pt>
    <dgm:pt modelId="{5935F20E-A93E-4546-B52F-34D587BC167F}" type="pres">
      <dgm:prSet presAssocID="{E62E6F1A-78A3-4AB7-9E63-295AE3D20E25}" presName="node" presStyleLbl="node1" presStyleIdx="4" presStyleCnt="7">
        <dgm:presLayoutVars>
          <dgm:bulletEnabled val="1"/>
        </dgm:presLayoutVars>
      </dgm:prSet>
      <dgm:spPr/>
    </dgm:pt>
    <dgm:pt modelId="{E95EB400-C013-46C8-B264-FB8B0AF00939}" type="pres">
      <dgm:prSet presAssocID="{78931AB0-7E53-49BE-92F8-D7763DC63FB3}" presName="sibTrans" presStyleLbl="sibTrans1D1" presStyleIdx="4" presStyleCnt="6"/>
      <dgm:spPr/>
    </dgm:pt>
    <dgm:pt modelId="{D9F8F9C9-28CF-4969-BD1D-B8E0710E9526}" type="pres">
      <dgm:prSet presAssocID="{78931AB0-7E53-49BE-92F8-D7763DC63FB3}" presName="connectorText" presStyleLbl="sibTrans1D1" presStyleIdx="4" presStyleCnt="6"/>
      <dgm:spPr/>
    </dgm:pt>
    <dgm:pt modelId="{1224E2C8-F0F1-4438-93DE-279EAD8E5BC7}" type="pres">
      <dgm:prSet presAssocID="{E46B5E6B-FEED-4638-9774-7FD0F0F06F92}" presName="node" presStyleLbl="node1" presStyleIdx="5" presStyleCnt="7">
        <dgm:presLayoutVars>
          <dgm:bulletEnabled val="1"/>
        </dgm:presLayoutVars>
      </dgm:prSet>
      <dgm:spPr/>
    </dgm:pt>
    <dgm:pt modelId="{09A2689F-C760-4E6D-9378-51FF371D5F48}" type="pres">
      <dgm:prSet presAssocID="{7B75F92B-49B6-43C5-AB34-58817EA1C9E6}" presName="sibTrans" presStyleLbl="sibTrans1D1" presStyleIdx="5" presStyleCnt="6"/>
      <dgm:spPr/>
    </dgm:pt>
    <dgm:pt modelId="{BFA29000-A732-4B77-A8F5-A5BBA54A8CB4}" type="pres">
      <dgm:prSet presAssocID="{7B75F92B-49B6-43C5-AB34-58817EA1C9E6}" presName="connectorText" presStyleLbl="sibTrans1D1" presStyleIdx="5" presStyleCnt="6"/>
      <dgm:spPr/>
    </dgm:pt>
    <dgm:pt modelId="{4143F50B-BA9F-43AA-AC27-95ED80B68A2F}" type="pres">
      <dgm:prSet presAssocID="{E5520BA6-2874-4E76-A8AF-498E35607BD4}" presName="node" presStyleLbl="node1" presStyleIdx="6" presStyleCnt="7">
        <dgm:presLayoutVars>
          <dgm:bulletEnabled val="1"/>
        </dgm:presLayoutVars>
      </dgm:prSet>
      <dgm:spPr/>
    </dgm:pt>
  </dgm:ptLst>
  <dgm:cxnLst>
    <dgm:cxn modelId="{AF54680A-3490-4127-A5A6-B8C41AFAC9BD}" type="presOf" srcId="{793B5DFA-2526-413D-9AF9-D28902833EAE}" destId="{8DFB4D6B-4A99-4A70-8A71-6A823AF61DC1}" srcOrd="1" destOrd="0" presId="urn:microsoft.com/office/officeart/2005/8/layout/bProcess3"/>
    <dgm:cxn modelId="{CB48DD0D-A3EC-4541-A53D-CF2EF2F82EA4}" srcId="{E28BC4D1-C019-4D3E-B3E4-927536C1AE42}" destId="{E46B5E6B-FEED-4638-9774-7FD0F0F06F92}" srcOrd="5" destOrd="0" parTransId="{346C1916-976B-4167-952C-6881CEE63B63}" sibTransId="{7B75F92B-49B6-43C5-AB34-58817EA1C9E6}"/>
    <dgm:cxn modelId="{5C8AB212-CD44-44EE-B514-636C33DC8143}" type="presOf" srcId="{63910D51-D811-490D-BA5B-6A096B4BB670}" destId="{E1B435FE-FDC4-4C13-A4B7-B4DB25F1A278}" srcOrd="0" destOrd="0" presId="urn:microsoft.com/office/officeart/2005/8/layout/bProcess3"/>
    <dgm:cxn modelId="{1F468617-5CE1-411B-87E3-F82A5DBF41D8}" type="presOf" srcId="{E5520BA6-2874-4E76-A8AF-498E35607BD4}" destId="{4143F50B-BA9F-43AA-AC27-95ED80B68A2F}" srcOrd="0" destOrd="0" presId="urn:microsoft.com/office/officeart/2005/8/layout/bProcess3"/>
    <dgm:cxn modelId="{F0BA141C-5CC9-498B-BD00-B0FB08C18CA9}" srcId="{E28BC4D1-C019-4D3E-B3E4-927536C1AE42}" destId="{435D2ED6-E57C-46B1-AE24-3C71E99C3D60}" srcOrd="2" destOrd="0" parTransId="{0E5AD5F8-2D29-44D3-BE01-D82EE01F6107}" sibTransId="{793B5DFA-2526-413D-9AF9-D28902833EAE}"/>
    <dgm:cxn modelId="{A3749C2E-54C4-48E3-B256-F9569D00151D}" type="presOf" srcId="{BB8CDED7-FD85-4E8A-855A-8BDF00A149FA}" destId="{E89EAA33-7980-4684-8AFD-E688A87ABF9E}" srcOrd="0" destOrd="0" presId="urn:microsoft.com/office/officeart/2005/8/layout/bProcess3"/>
    <dgm:cxn modelId="{7D19D131-9AA1-4233-924D-CFE1AE57BB22}" type="presOf" srcId="{836F088A-E47D-4183-8C60-E800281BB047}" destId="{C37AAC54-8013-46AD-BE6B-C3B4844FDE67}" srcOrd="1" destOrd="0" presId="urn:microsoft.com/office/officeart/2005/8/layout/bProcess3"/>
    <dgm:cxn modelId="{3864043C-A328-4EA4-9BAE-26F4CF3607EA}" type="presOf" srcId="{22D87BC2-CEA0-41C3-904F-61465260009C}" destId="{03A51FA3-AF92-4FC9-BABB-221941AC7907}" srcOrd="0" destOrd="0" presId="urn:microsoft.com/office/officeart/2005/8/layout/bProcess3"/>
    <dgm:cxn modelId="{C26E563E-5C34-4EE1-9EE7-00BA9700482C}" srcId="{E28BC4D1-C019-4D3E-B3E4-927536C1AE42}" destId="{22D87BC2-CEA0-41C3-904F-61465260009C}" srcOrd="0" destOrd="0" parTransId="{D37AA63A-ED82-438C-AF12-8EFD2FB515D6}" sibTransId="{BB8CDED7-FD85-4E8A-855A-8BDF00A149FA}"/>
    <dgm:cxn modelId="{9E51423F-C0C9-4D00-97BF-9FB48E8AE026}" type="presOf" srcId="{BB8CDED7-FD85-4E8A-855A-8BDF00A149FA}" destId="{B1529D07-31D0-4326-8BF9-3F6EDFB52068}" srcOrd="1" destOrd="0" presId="urn:microsoft.com/office/officeart/2005/8/layout/bProcess3"/>
    <dgm:cxn modelId="{3D51715D-3127-4F51-AE5E-7A92C5401F72}" type="presOf" srcId="{836F088A-E47D-4183-8C60-E800281BB047}" destId="{B3A3114B-FD40-420A-9B75-D2BDFD5C9068}" srcOrd="0" destOrd="0" presId="urn:microsoft.com/office/officeart/2005/8/layout/bProcess3"/>
    <dgm:cxn modelId="{0052144E-013A-491D-BDCF-47F56A4CA5FF}" type="presOf" srcId="{7B75F92B-49B6-43C5-AB34-58817EA1C9E6}" destId="{BFA29000-A732-4B77-A8F5-A5BBA54A8CB4}" srcOrd="1" destOrd="0" presId="urn:microsoft.com/office/officeart/2005/8/layout/bProcess3"/>
    <dgm:cxn modelId="{590D2851-56A9-4132-822D-BA21FE9C8553}" type="presOf" srcId="{73219FDD-E5A1-44CF-A6FB-5E2CE09A0CF7}" destId="{9CAA0801-31BF-4DEB-9191-4626893EA54C}" srcOrd="0" destOrd="0" presId="urn:microsoft.com/office/officeart/2005/8/layout/bProcess3"/>
    <dgm:cxn modelId="{45937076-76C0-4F9F-AA50-5E61A187D4B2}" type="presOf" srcId="{7B75F92B-49B6-43C5-AB34-58817EA1C9E6}" destId="{09A2689F-C760-4E6D-9378-51FF371D5F48}" srcOrd="0" destOrd="0" presId="urn:microsoft.com/office/officeart/2005/8/layout/bProcess3"/>
    <dgm:cxn modelId="{659F1A7E-F213-4B35-BDEF-605020B545EC}" type="presOf" srcId="{73219FDD-E5A1-44CF-A6FB-5E2CE09A0CF7}" destId="{B0787747-C14A-48D9-A1A0-75BAF5F4D381}" srcOrd="1" destOrd="0" presId="urn:microsoft.com/office/officeart/2005/8/layout/bProcess3"/>
    <dgm:cxn modelId="{615DFF7F-5EA4-4B22-8531-B7F30D83B523}" type="presOf" srcId="{78931AB0-7E53-49BE-92F8-D7763DC63FB3}" destId="{D9F8F9C9-28CF-4969-BD1D-B8E0710E9526}" srcOrd="1" destOrd="0" presId="urn:microsoft.com/office/officeart/2005/8/layout/bProcess3"/>
    <dgm:cxn modelId="{2F848685-F5FC-4827-9A60-7703E384E25F}" type="presOf" srcId="{E28BC4D1-C019-4D3E-B3E4-927536C1AE42}" destId="{97AFD7A0-9DD9-4102-B936-A02ACE897202}" srcOrd="0" destOrd="0" presId="urn:microsoft.com/office/officeart/2005/8/layout/bProcess3"/>
    <dgm:cxn modelId="{A4EA9EAB-D69B-44B9-9096-EC884F73094E}" type="presOf" srcId="{793B5DFA-2526-413D-9AF9-D28902833EAE}" destId="{DC389897-9BBA-4297-9132-714D62A2AFFE}" srcOrd="0" destOrd="0" presId="urn:microsoft.com/office/officeart/2005/8/layout/bProcess3"/>
    <dgm:cxn modelId="{743528B1-50FA-41D2-AC9E-204103729A56}" type="presOf" srcId="{435D2ED6-E57C-46B1-AE24-3C71E99C3D60}" destId="{E836C2F3-2949-4730-B2DD-1550051C7F75}" srcOrd="0" destOrd="0" presId="urn:microsoft.com/office/officeart/2005/8/layout/bProcess3"/>
    <dgm:cxn modelId="{8FF062B2-CBCB-4B8F-9C04-8F2C741CED9F}" srcId="{E28BC4D1-C019-4D3E-B3E4-927536C1AE42}" destId="{E62E6F1A-78A3-4AB7-9E63-295AE3D20E25}" srcOrd="4" destOrd="0" parTransId="{CF67D6EF-0D54-40E4-B1A1-A35DA8D1DEDB}" sibTransId="{78931AB0-7E53-49BE-92F8-D7763DC63FB3}"/>
    <dgm:cxn modelId="{F00C96B9-483E-43AE-BF4B-9E8BA584F3ED}" type="presOf" srcId="{E62E6F1A-78A3-4AB7-9E63-295AE3D20E25}" destId="{5935F20E-A93E-4546-B52F-34D587BC167F}" srcOrd="0" destOrd="0" presId="urn:microsoft.com/office/officeart/2005/8/layout/bProcess3"/>
    <dgm:cxn modelId="{D8620BC0-CE1F-4A08-812B-B96C1A0799D8}" type="presOf" srcId="{78931AB0-7E53-49BE-92F8-D7763DC63FB3}" destId="{E95EB400-C013-46C8-B264-FB8B0AF00939}" srcOrd="0" destOrd="0" presId="urn:microsoft.com/office/officeart/2005/8/layout/bProcess3"/>
    <dgm:cxn modelId="{CCE6D1D9-3F6F-4CA2-84EE-2D9157E24771}" type="presOf" srcId="{6C4E00FE-183B-4990-8DCB-7DDABDBC9D0C}" destId="{28512947-5A19-49C4-A1B7-5178B204D2A1}" srcOrd="0" destOrd="0" presId="urn:microsoft.com/office/officeart/2005/8/layout/bProcess3"/>
    <dgm:cxn modelId="{4F5241E1-8EE2-4F7F-B919-9A4BE1B1921E}" srcId="{E28BC4D1-C019-4D3E-B3E4-927536C1AE42}" destId="{63910D51-D811-490D-BA5B-6A096B4BB670}" srcOrd="3" destOrd="0" parTransId="{973E42A6-F81D-42C2-A2B4-938FA4675FCC}" sibTransId="{73219FDD-E5A1-44CF-A6FB-5E2CE09A0CF7}"/>
    <dgm:cxn modelId="{EBB8EFE5-ACEB-4591-A1F9-355CD5468C08}" type="presOf" srcId="{E46B5E6B-FEED-4638-9774-7FD0F0F06F92}" destId="{1224E2C8-F0F1-4438-93DE-279EAD8E5BC7}" srcOrd="0" destOrd="0" presId="urn:microsoft.com/office/officeart/2005/8/layout/bProcess3"/>
    <dgm:cxn modelId="{842CB9EA-A979-4ABC-AC3B-6154CEFFBA10}" srcId="{E28BC4D1-C019-4D3E-B3E4-927536C1AE42}" destId="{6C4E00FE-183B-4990-8DCB-7DDABDBC9D0C}" srcOrd="1" destOrd="0" parTransId="{A440FE8F-9EE8-4915-A10D-F4ABC2D70E08}" sibTransId="{836F088A-E47D-4183-8C60-E800281BB047}"/>
    <dgm:cxn modelId="{4D937FF1-73DD-4349-BC8D-CA34B1716A57}" srcId="{E28BC4D1-C019-4D3E-B3E4-927536C1AE42}" destId="{E5520BA6-2874-4E76-A8AF-498E35607BD4}" srcOrd="6" destOrd="0" parTransId="{EDA96877-DC46-4FB6-859B-A51D7F287C50}" sibTransId="{8EBC8F8B-50CF-44F4-9609-AB5FEC4D174B}"/>
    <dgm:cxn modelId="{9D119ED9-ECBD-4E08-B633-0CA63449BF7D}" type="presParOf" srcId="{97AFD7A0-9DD9-4102-B936-A02ACE897202}" destId="{03A51FA3-AF92-4FC9-BABB-221941AC7907}" srcOrd="0" destOrd="0" presId="urn:microsoft.com/office/officeart/2005/8/layout/bProcess3"/>
    <dgm:cxn modelId="{2A3A2175-9BAF-4718-AC17-1C5E03133A7F}" type="presParOf" srcId="{97AFD7A0-9DD9-4102-B936-A02ACE897202}" destId="{E89EAA33-7980-4684-8AFD-E688A87ABF9E}" srcOrd="1" destOrd="0" presId="urn:microsoft.com/office/officeart/2005/8/layout/bProcess3"/>
    <dgm:cxn modelId="{46ED34A7-E775-4186-9DBE-1B306ECBDEEC}" type="presParOf" srcId="{E89EAA33-7980-4684-8AFD-E688A87ABF9E}" destId="{B1529D07-31D0-4326-8BF9-3F6EDFB52068}" srcOrd="0" destOrd="0" presId="urn:microsoft.com/office/officeart/2005/8/layout/bProcess3"/>
    <dgm:cxn modelId="{47108284-D645-4EC8-AB00-82D183110438}" type="presParOf" srcId="{97AFD7A0-9DD9-4102-B936-A02ACE897202}" destId="{28512947-5A19-49C4-A1B7-5178B204D2A1}" srcOrd="2" destOrd="0" presId="urn:microsoft.com/office/officeart/2005/8/layout/bProcess3"/>
    <dgm:cxn modelId="{5866CBB9-D206-4CCB-9BE4-516644BB7A77}" type="presParOf" srcId="{97AFD7A0-9DD9-4102-B936-A02ACE897202}" destId="{B3A3114B-FD40-420A-9B75-D2BDFD5C9068}" srcOrd="3" destOrd="0" presId="urn:microsoft.com/office/officeart/2005/8/layout/bProcess3"/>
    <dgm:cxn modelId="{78B84C92-D51A-4AFC-8880-A0C2A2A3D439}" type="presParOf" srcId="{B3A3114B-FD40-420A-9B75-D2BDFD5C9068}" destId="{C37AAC54-8013-46AD-BE6B-C3B4844FDE67}" srcOrd="0" destOrd="0" presId="urn:microsoft.com/office/officeart/2005/8/layout/bProcess3"/>
    <dgm:cxn modelId="{D54F45B3-EADF-4A24-AF64-9FF54C05E96D}" type="presParOf" srcId="{97AFD7A0-9DD9-4102-B936-A02ACE897202}" destId="{E836C2F3-2949-4730-B2DD-1550051C7F75}" srcOrd="4" destOrd="0" presId="urn:microsoft.com/office/officeart/2005/8/layout/bProcess3"/>
    <dgm:cxn modelId="{775C5C9C-5867-4E5D-8A2C-132F5B36BCDC}" type="presParOf" srcId="{97AFD7A0-9DD9-4102-B936-A02ACE897202}" destId="{DC389897-9BBA-4297-9132-714D62A2AFFE}" srcOrd="5" destOrd="0" presId="urn:microsoft.com/office/officeart/2005/8/layout/bProcess3"/>
    <dgm:cxn modelId="{6CB048EA-3ED3-4019-9444-5F34775312B9}" type="presParOf" srcId="{DC389897-9BBA-4297-9132-714D62A2AFFE}" destId="{8DFB4D6B-4A99-4A70-8A71-6A823AF61DC1}" srcOrd="0" destOrd="0" presId="urn:microsoft.com/office/officeart/2005/8/layout/bProcess3"/>
    <dgm:cxn modelId="{47B0EAAC-EC3F-47FB-954E-9CACC1A15320}" type="presParOf" srcId="{97AFD7A0-9DD9-4102-B936-A02ACE897202}" destId="{E1B435FE-FDC4-4C13-A4B7-B4DB25F1A278}" srcOrd="6" destOrd="0" presId="urn:microsoft.com/office/officeart/2005/8/layout/bProcess3"/>
    <dgm:cxn modelId="{7F24E3FF-9977-4FE1-A5AB-687E3281D0DD}" type="presParOf" srcId="{97AFD7A0-9DD9-4102-B936-A02ACE897202}" destId="{9CAA0801-31BF-4DEB-9191-4626893EA54C}" srcOrd="7" destOrd="0" presId="urn:microsoft.com/office/officeart/2005/8/layout/bProcess3"/>
    <dgm:cxn modelId="{B1E2ACA6-874F-4A8D-8C49-486CA3FD74C3}" type="presParOf" srcId="{9CAA0801-31BF-4DEB-9191-4626893EA54C}" destId="{B0787747-C14A-48D9-A1A0-75BAF5F4D381}" srcOrd="0" destOrd="0" presId="urn:microsoft.com/office/officeart/2005/8/layout/bProcess3"/>
    <dgm:cxn modelId="{032D43C1-DA76-421A-B040-3E6435211381}" type="presParOf" srcId="{97AFD7A0-9DD9-4102-B936-A02ACE897202}" destId="{5935F20E-A93E-4546-B52F-34D587BC167F}" srcOrd="8" destOrd="0" presId="urn:microsoft.com/office/officeart/2005/8/layout/bProcess3"/>
    <dgm:cxn modelId="{70230DE9-FE65-4C68-8801-0E369809C540}" type="presParOf" srcId="{97AFD7A0-9DD9-4102-B936-A02ACE897202}" destId="{E95EB400-C013-46C8-B264-FB8B0AF00939}" srcOrd="9" destOrd="0" presId="urn:microsoft.com/office/officeart/2005/8/layout/bProcess3"/>
    <dgm:cxn modelId="{F3F730B0-59D7-4E61-9AA0-4AAD8720D2F7}" type="presParOf" srcId="{E95EB400-C013-46C8-B264-FB8B0AF00939}" destId="{D9F8F9C9-28CF-4969-BD1D-B8E0710E9526}" srcOrd="0" destOrd="0" presId="urn:microsoft.com/office/officeart/2005/8/layout/bProcess3"/>
    <dgm:cxn modelId="{FE42399C-6E23-4A1A-9E7A-DC7505F37FA6}" type="presParOf" srcId="{97AFD7A0-9DD9-4102-B936-A02ACE897202}" destId="{1224E2C8-F0F1-4438-93DE-279EAD8E5BC7}" srcOrd="10" destOrd="0" presId="urn:microsoft.com/office/officeart/2005/8/layout/bProcess3"/>
    <dgm:cxn modelId="{091C6973-7613-4C0E-9E8A-47F52F7F2816}" type="presParOf" srcId="{97AFD7A0-9DD9-4102-B936-A02ACE897202}" destId="{09A2689F-C760-4E6D-9378-51FF371D5F48}" srcOrd="11" destOrd="0" presId="urn:microsoft.com/office/officeart/2005/8/layout/bProcess3"/>
    <dgm:cxn modelId="{6C536C63-0C11-4289-9544-C234126A2AB0}" type="presParOf" srcId="{09A2689F-C760-4E6D-9378-51FF371D5F48}" destId="{BFA29000-A732-4B77-A8F5-A5BBA54A8CB4}" srcOrd="0" destOrd="0" presId="urn:microsoft.com/office/officeart/2005/8/layout/bProcess3"/>
    <dgm:cxn modelId="{0CB6ABEE-10AA-41D5-8FC1-ADFD8D19CF74}" type="presParOf" srcId="{97AFD7A0-9DD9-4102-B936-A02ACE897202}" destId="{4143F50B-BA9F-43AA-AC27-95ED80B68A2F}"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DC7F0-EE97-4BCC-A013-4CC398F72CA9}">
      <dsp:nvSpPr>
        <dsp:cNvPr id="0" name=""/>
        <dsp:cNvSpPr/>
      </dsp:nvSpPr>
      <dsp:spPr>
        <a:xfrm>
          <a:off x="1676" y="2090291"/>
          <a:ext cx="5211209" cy="19483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170" tIns="217170" rIns="217170" bIns="217170" numCol="1" spcCol="1270" anchor="ctr" anchorCtr="0">
          <a:noAutofit/>
        </a:bodyPr>
        <a:lstStyle/>
        <a:p>
          <a:pPr marL="0" lvl="0" indent="0" algn="ctr" defTabSz="2533650">
            <a:lnSpc>
              <a:spcPct val="90000"/>
            </a:lnSpc>
            <a:spcBef>
              <a:spcPct val="0"/>
            </a:spcBef>
            <a:spcAft>
              <a:spcPct val="35000"/>
            </a:spcAft>
            <a:buNone/>
          </a:pPr>
          <a:r>
            <a:rPr lang="en-IN" sz="5700" kern="1200" dirty="0"/>
            <a:t>Unified Dataset</a:t>
          </a:r>
        </a:p>
      </dsp:txBody>
      <dsp:txXfrm>
        <a:off x="58740" y="2147355"/>
        <a:ext cx="5097081" cy="1834180"/>
      </dsp:txXfrm>
    </dsp:sp>
    <dsp:sp modelId="{DDCF9E02-1017-47E1-A398-BFEE1746C66B}">
      <dsp:nvSpPr>
        <dsp:cNvPr id="0" name=""/>
        <dsp:cNvSpPr/>
      </dsp:nvSpPr>
      <dsp:spPr>
        <a:xfrm>
          <a:off x="842" y="576"/>
          <a:ext cx="1225590" cy="1948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SpaceX API</a:t>
          </a:r>
        </a:p>
      </dsp:txBody>
      <dsp:txXfrm>
        <a:off x="36738" y="36472"/>
        <a:ext cx="1153798" cy="1876516"/>
      </dsp:txXfrm>
    </dsp:sp>
    <dsp:sp modelId="{4ECCB2F7-7857-47D9-B203-487918E567FA}">
      <dsp:nvSpPr>
        <dsp:cNvPr id="0" name=""/>
        <dsp:cNvSpPr/>
      </dsp:nvSpPr>
      <dsp:spPr>
        <a:xfrm>
          <a:off x="1329382" y="576"/>
          <a:ext cx="1225590" cy="1948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CSV Files</a:t>
          </a:r>
        </a:p>
      </dsp:txBody>
      <dsp:txXfrm>
        <a:off x="1365278" y="36472"/>
        <a:ext cx="1153798" cy="1876516"/>
      </dsp:txXfrm>
    </dsp:sp>
    <dsp:sp modelId="{C5F4F4E2-B812-4B9C-8CBA-9467C194D56D}">
      <dsp:nvSpPr>
        <dsp:cNvPr id="0" name=""/>
        <dsp:cNvSpPr/>
      </dsp:nvSpPr>
      <dsp:spPr>
        <a:xfrm>
          <a:off x="2657922" y="576"/>
          <a:ext cx="1225590" cy="1948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dirty="0"/>
            <a:t>Web Scraping</a:t>
          </a:r>
        </a:p>
      </dsp:txBody>
      <dsp:txXfrm>
        <a:off x="2693818" y="36472"/>
        <a:ext cx="1153798" cy="1876516"/>
      </dsp:txXfrm>
    </dsp:sp>
    <dsp:sp modelId="{7286EB27-6E62-4A37-802B-BAD1CACB2E99}">
      <dsp:nvSpPr>
        <dsp:cNvPr id="0" name=""/>
        <dsp:cNvSpPr/>
      </dsp:nvSpPr>
      <dsp:spPr>
        <a:xfrm>
          <a:off x="3986462" y="576"/>
          <a:ext cx="1225590" cy="1948308"/>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Data Cleaning &amp; Processing</a:t>
          </a:r>
          <a:endParaRPr lang="en-IN" sz="1700" kern="1200" dirty="0"/>
        </a:p>
      </dsp:txBody>
      <dsp:txXfrm>
        <a:off x="4022358" y="36472"/>
        <a:ext cx="1153798" cy="18765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E1B46-245C-4010-A854-AC6AC0AD7F95}">
      <dsp:nvSpPr>
        <dsp:cNvPr id="0" name=""/>
        <dsp:cNvSpPr/>
      </dsp:nvSpPr>
      <dsp:spPr>
        <a:xfrm>
          <a:off x="1968363" y="1695518"/>
          <a:ext cx="1373686" cy="13736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IN" sz="2000" kern="1200" dirty="0"/>
            <a:t>Data Wrangling</a:t>
          </a:r>
        </a:p>
      </dsp:txBody>
      <dsp:txXfrm>
        <a:off x="2035421" y="1762576"/>
        <a:ext cx="1239570" cy="1239570"/>
      </dsp:txXfrm>
    </dsp:sp>
    <dsp:sp modelId="{A2A943A6-61FD-4015-AE10-277716FA2703}">
      <dsp:nvSpPr>
        <dsp:cNvPr id="0" name=""/>
        <dsp:cNvSpPr/>
      </dsp:nvSpPr>
      <dsp:spPr>
        <a:xfrm rot="16200000">
          <a:off x="2290795" y="1331106"/>
          <a:ext cx="728822" cy="0"/>
        </a:xfrm>
        <a:custGeom>
          <a:avLst/>
          <a:gdLst/>
          <a:ahLst/>
          <a:cxnLst/>
          <a:rect l="0" t="0" r="0" b="0"/>
          <a:pathLst>
            <a:path>
              <a:moveTo>
                <a:pt x="0" y="0"/>
              </a:moveTo>
              <a:lnTo>
                <a:pt x="728822"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09D08B0-FA5A-4F3D-8579-3DC38B696E28}">
      <dsp:nvSpPr>
        <dsp:cNvPr id="0" name=""/>
        <dsp:cNvSpPr/>
      </dsp:nvSpPr>
      <dsp:spPr>
        <a:xfrm>
          <a:off x="2195022" y="46325"/>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it-IT" sz="1500" kern="1200" dirty="0"/>
            <a:t>Raw SpaceX API Data &amp; CSVs</a:t>
          </a:r>
          <a:endParaRPr lang="en-IN" sz="1500" kern="1200" dirty="0"/>
        </a:p>
      </dsp:txBody>
      <dsp:txXfrm>
        <a:off x="2239951" y="91254"/>
        <a:ext cx="830511" cy="830511"/>
      </dsp:txXfrm>
    </dsp:sp>
    <dsp:sp modelId="{58750B8A-5F59-4512-BE92-CC0BC3AABE02}">
      <dsp:nvSpPr>
        <dsp:cNvPr id="0" name=""/>
        <dsp:cNvSpPr/>
      </dsp:nvSpPr>
      <dsp:spPr>
        <a:xfrm rot="19285714">
          <a:off x="3297462" y="1707197"/>
          <a:ext cx="408747" cy="0"/>
        </a:xfrm>
        <a:custGeom>
          <a:avLst/>
          <a:gdLst/>
          <a:ahLst/>
          <a:cxnLst/>
          <a:rect l="0" t="0" r="0" b="0"/>
          <a:pathLst>
            <a:path>
              <a:moveTo>
                <a:pt x="0" y="0"/>
              </a:moveTo>
              <a:lnTo>
                <a:pt x="4087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72A177-607F-462B-AC35-0EDA8001966C}">
      <dsp:nvSpPr>
        <dsp:cNvPr id="0" name=""/>
        <dsp:cNvSpPr/>
      </dsp:nvSpPr>
      <dsp:spPr>
        <a:xfrm>
          <a:off x="3661621" y="752602"/>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dirty="0"/>
            <a:t> Load into Pandas </a:t>
          </a:r>
          <a:r>
            <a:rPr lang="en-IN" sz="1200" kern="1200" dirty="0" err="1"/>
            <a:t>DataFrame</a:t>
          </a:r>
          <a:endParaRPr lang="en-IN" sz="1200" kern="1200" dirty="0"/>
        </a:p>
      </dsp:txBody>
      <dsp:txXfrm>
        <a:off x="3706550" y="797531"/>
        <a:ext cx="830511" cy="830511"/>
      </dsp:txXfrm>
    </dsp:sp>
    <dsp:sp modelId="{2FC193B0-10FB-4AFD-A216-A1E5E49E89CB}">
      <dsp:nvSpPr>
        <dsp:cNvPr id="0" name=""/>
        <dsp:cNvSpPr/>
      </dsp:nvSpPr>
      <dsp:spPr>
        <a:xfrm rot="771429">
          <a:off x="3333283" y="2616936"/>
          <a:ext cx="699324" cy="0"/>
        </a:xfrm>
        <a:custGeom>
          <a:avLst/>
          <a:gdLst/>
          <a:ahLst/>
          <a:cxnLst/>
          <a:rect l="0" t="0" r="0" b="0"/>
          <a:pathLst>
            <a:path>
              <a:moveTo>
                <a:pt x="0" y="0"/>
              </a:moveTo>
              <a:lnTo>
                <a:pt x="69932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746956-2E48-472D-B820-3C25B53690A2}">
      <dsp:nvSpPr>
        <dsp:cNvPr id="0" name=""/>
        <dsp:cNvSpPr/>
      </dsp:nvSpPr>
      <dsp:spPr>
        <a:xfrm>
          <a:off x="4023841" y="2339592"/>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lang="en-IN" sz="1500" kern="1200" dirty="0"/>
            <a:t> Identify Missing / Invalid Data</a:t>
          </a:r>
        </a:p>
      </dsp:txBody>
      <dsp:txXfrm>
        <a:off x="4068770" y="2384521"/>
        <a:ext cx="830511" cy="830511"/>
      </dsp:txXfrm>
    </dsp:sp>
    <dsp:sp modelId="{F6FB269A-9515-4147-B222-E8BDA6568736}">
      <dsp:nvSpPr>
        <dsp:cNvPr id="0" name=""/>
        <dsp:cNvSpPr/>
      </dsp:nvSpPr>
      <dsp:spPr>
        <a:xfrm rot="3857143">
          <a:off x="2815361" y="3340732"/>
          <a:ext cx="602745" cy="0"/>
        </a:xfrm>
        <a:custGeom>
          <a:avLst/>
          <a:gdLst/>
          <a:ahLst/>
          <a:cxnLst/>
          <a:rect l="0" t="0" r="0" b="0"/>
          <a:pathLst>
            <a:path>
              <a:moveTo>
                <a:pt x="0" y="0"/>
              </a:moveTo>
              <a:lnTo>
                <a:pt x="6027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FCC5194-575D-499F-9F96-8BB8A304CC99}">
      <dsp:nvSpPr>
        <dsp:cNvPr id="0" name=""/>
        <dsp:cNvSpPr/>
      </dsp:nvSpPr>
      <dsp:spPr>
        <a:xfrm>
          <a:off x="3008923" y="3612259"/>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533400">
            <a:lnSpc>
              <a:spcPct val="90000"/>
            </a:lnSpc>
            <a:spcBef>
              <a:spcPct val="0"/>
            </a:spcBef>
            <a:spcAft>
              <a:spcPct val="35000"/>
            </a:spcAft>
            <a:buNone/>
          </a:pPr>
          <a:r>
            <a:rPr lang="en-IN" sz="1200" kern="1200" dirty="0"/>
            <a:t> Clean &amp; Standardize Columns</a:t>
          </a:r>
        </a:p>
      </dsp:txBody>
      <dsp:txXfrm>
        <a:off x="3053852" y="3657188"/>
        <a:ext cx="830511" cy="830511"/>
      </dsp:txXfrm>
    </dsp:sp>
    <dsp:sp modelId="{7DAEFDAB-10D8-43F2-88FC-4B781F691948}">
      <dsp:nvSpPr>
        <dsp:cNvPr id="0" name=""/>
        <dsp:cNvSpPr/>
      </dsp:nvSpPr>
      <dsp:spPr>
        <a:xfrm rot="6942857">
          <a:off x="1892306" y="3340732"/>
          <a:ext cx="602745" cy="0"/>
        </a:xfrm>
        <a:custGeom>
          <a:avLst/>
          <a:gdLst/>
          <a:ahLst/>
          <a:cxnLst/>
          <a:rect l="0" t="0" r="0" b="0"/>
          <a:pathLst>
            <a:path>
              <a:moveTo>
                <a:pt x="0" y="0"/>
              </a:moveTo>
              <a:lnTo>
                <a:pt x="602745"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CC5EC6-D0FF-4C7C-B59E-59D9520A6ACD}">
      <dsp:nvSpPr>
        <dsp:cNvPr id="0" name=""/>
        <dsp:cNvSpPr/>
      </dsp:nvSpPr>
      <dsp:spPr>
        <a:xfrm>
          <a:off x="1381120" y="3612259"/>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en-IN" sz="1600" kern="1200" dirty="0"/>
            <a:t> Convert Data Types</a:t>
          </a:r>
        </a:p>
      </dsp:txBody>
      <dsp:txXfrm>
        <a:off x="1426049" y="3657188"/>
        <a:ext cx="830511" cy="830511"/>
      </dsp:txXfrm>
    </dsp:sp>
    <dsp:sp modelId="{2486A426-F198-44FC-8F4D-724595ECFB0C}">
      <dsp:nvSpPr>
        <dsp:cNvPr id="0" name=""/>
        <dsp:cNvSpPr/>
      </dsp:nvSpPr>
      <dsp:spPr>
        <a:xfrm rot="10028571">
          <a:off x="1277805" y="2616936"/>
          <a:ext cx="699324" cy="0"/>
        </a:xfrm>
        <a:custGeom>
          <a:avLst/>
          <a:gdLst/>
          <a:ahLst/>
          <a:cxnLst/>
          <a:rect l="0" t="0" r="0" b="0"/>
          <a:pathLst>
            <a:path>
              <a:moveTo>
                <a:pt x="0" y="0"/>
              </a:moveTo>
              <a:lnTo>
                <a:pt x="69932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ABC4FE-6014-4F95-A7F8-7DBBEAFD5B6F}">
      <dsp:nvSpPr>
        <dsp:cNvPr id="0" name=""/>
        <dsp:cNvSpPr/>
      </dsp:nvSpPr>
      <dsp:spPr>
        <a:xfrm>
          <a:off x="366202" y="2339592"/>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lang="en-IN" sz="1100" kern="1200" dirty="0"/>
            <a:t> Feature Engineering (Derived Columns)</a:t>
          </a:r>
        </a:p>
      </dsp:txBody>
      <dsp:txXfrm>
        <a:off x="411131" y="2384521"/>
        <a:ext cx="830511" cy="830511"/>
      </dsp:txXfrm>
    </dsp:sp>
    <dsp:sp modelId="{05B771AA-B8A5-4B00-9B5F-24ED62E18DC4}">
      <dsp:nvSpPr>
        <dsp:cNvPr id="0" name=""/>
        <dsp:cNvSpPr/>
      </dsp:nvSpPr>
      <dsp:spPr>
        <a:xfrm rot="13114286">
          <a:off x="1604204" y="1707197"/>
          <a:ext cx="408747" cy="0"/>
        </a:xfrm>
        <a:custGeom>
          <a:avLst/>
          <a:gdLst/>
          <a:ahLst/>
          <a:cxnLst/>
          <a:rect l="0" t="0" r="0" b="0"/>
          <a:pathLst>
            <a:path>
              <a:moveTo>
                <a:pt x="0" y="0"/>
              </a:moveTo>
              <a:lnTo>
                <a:pt x="40874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B8AAF7-F33A-406F-8F37-A0623BE94DBC}">
      <dsp:nvSpPr>
        <dsp:cNvPr id="0" name=""/>
        <dsp:cNvSpPr/>
      </dsp:nvSpPr>
      <dsp:spPr>
        <a:xfrm>
          <a:off x="728422" y="752602"/>
          <a:ext cx="920369" cy="92036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755650">
            <a:lnSpc>
              <a:spcPct val="90000"/>
            </a:lnSpc>
            <a:spcBef>
              <a:spcPct val="0"/>
            </a:spcBef>
            <a:spcAft>
              <a:spcPct val="35000"/>
            </a:spcAft>
            <a:buNone/>
          </a:pPr>
          <a:r>
            <a:rPr lang="en-IN" sz="1700" kern="1200" dirty="0"/>
            <a:t> Export </a:t>
          </a:r>
          <a:r>
            <a:rPr lang="en-IN" sz="1700" kern="1200"/>
            <a:t>Clean Dataset</a:t>
          </a:r>
          <a:endParaRPr lang="en-IN" sz="1700" kern="1200" dirty="0"/>
        </a:p>
      </dsp:txBody>
      <dsp:txXfrm>
        <a:off x="773351" y="797531"/>
        <a:ext cx="830511" cy="8305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EAA33-7980-4684-8AFD-E688A87ABF9E}">
      <dsp:nvSpPr>
        <dsp:cNvPr id="0" name=""/>
        <dsp:cNvSpPr/>
      </dsp:nvSpPr>
      <dsp:spPr>
        <a:xfrm>
          <a:off x="2333195" y="402092"/>
          <a:ext cx="345159" cy="91440"/>
        </a:xfrm>
        <a:custGeom>
          <a:avLst/>
          <a:gdLst/>
          <a:ahLst/>
          <a:cxnLst/>
          <a:rect l="0" t="0" r="0" b="0"/>
          <a:pathLst>
            <a:path>
              <a:moveTo>
                <a:pt x="0" y="45720"/>
              </a:moveTo>
              <a:lnTo>
                <a:pt x="189679" y="45720"/>
              </a:lnTo>
              <a:lnTo>
                <a:pt x="189679" y="46100"/>
              </a:lnTo>
              <a:lnTo>
                <a:pt x="345159" y="4610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6381" y="446096"/>
        <a:ext cx="18787" cy="3433"/>
      </dsp:txXfrm>
    </dsp:sp>
    <dsp:sp modelId="{03A51FA3-AF92-4FC9-BABB-221941AC7907}">
      <dsp:nvSpPr>
        <dsp:cNvPr id="0" name=""/>
        <dsp:cNvSpPr/>
      </dsp:nvSpPr>
      <dsp:spPr>
        <a:xfrm>
          <a:off x="842286" y="0"/>
          <a:ext cx="1492709" cy="895625"/>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Cleaned Dataset</a:t>
          </a:r>
        </a:p>
      </dsp:txBody>
      <dsp:txXfrm>
        <a:off x="842286" y="0"/>
        <a:ext cx="1492709" cy="895625"/>
      </dsp:txXfrm>
    </dsp:sp>
    <dsp:sp modelId="{B3A3114B-FD40-420A-9B75-D2BDFD5C9068}">
      <dsp:nvSpPr>
        <dsp:cNvPr id="0" name=""/>
        <dsp:cNvSpPr/>
      </dsp:nvSpPr>
      <dsp:spPr>
        <a:xfrm>
          <a:off x="1621077" y="894205"/>
          <a:ext cx="1836032" cy="312723"/>
        </a:xfrm>
        <a:custGeom>
          <a:avLst/>
          <a:gdLst/>
          <a:ahLst/>
          <a:cxnLst/>
          <a:rect l="0" t="0" r="0" b="0"/>
          <a:pathLst>
            <a:path>
              <a:moveTo>
                <a:pt x="1836032" y="0"/>
              </a:moveTo>
              <a:lnTo>
                <a:pt x="1836032" y="173461"/>
              </a:lnTo>
              <a:lnTo>
                <a:pt x="0" y="173461"/>
              </a:lnTo>
              <a:lnTo>
                <a:pt x="0" y="312723"/>
              </a:lnTo>
            </a:path>
          </a:pathLst>
        </a:custGeom>
        <a:noFill/>
        <a:ln w="6350" cap="flat" cmpd="sng" algn="ctr">
          <a:solidFill>
            <a:schemeClr val="accent5">
              <a:hueOff val="-1351709"/>
              <a:satOff val="-3484"/>
              <a:lumOff val="-235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2397" y="1048850"/>
        <a:ext cx="93392" cy="3433"/>
      </dsp:txXfrm>
    </dsp:sp>
    <dsp:sp modelId="{28512947-5A19-49C4-A1B7-5178B204D2A1}">
      <dsp:nvSpPr>
        <dsp:cNvPr id="0" name=""/>
        <dsp:cNvSpPr/>
      </dsp:nvSpPr>
      <dsp:spPr>
        <a:xfrm>
          <a:off x="2710755" y="380"/>
          <a:ext cx="1492709" cy="895625"/>
        </a:xfrm>
        <a:prstGeom prst="rect">
          <a:avLst/>
        </a:prstGeom>
        <a:solidFill>
          <a:schemeClr val="accent5">
            <a:hueOff val="-1126424"/>
            <a:satOff val="-2903"/>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Feature Selection &amp; Encoding</a:t>
          </a:r>
        </a:p>
      </dsp:txBody>
      <dsp:txXfrm>
        <a:off x="2710755" y="380"/>
        <a:ext cx="1492709" cy="895625"/>
      </dsp:txXfrm>
    </dsp:sp>
    <dsp:sp modelId="{DC389897-9BBA-4297-9132-714D62A2AFFE}">
      <dsp:nvSpPr>
        <dsp:cNvPr id="0" name=""/>
        <dsp:cNvSpPr/>
      </dsp:nvSpPr>
      <dsp:spPr>
        <a:xfrm>
          <a:off x="2365631" y="1641421"/>
          <a:ext cx="312723" cy="91440"/>
        </a:xfrm>
        <a:custGeom>
          <a:avLst/>
          <a:gdLst/>
          <a:ahLst/>
          <a:cxnLst/>
          <a:rect l="0" t="0" r="0" b="0"/>
          <a:pathLst>
            <a:path>
              <a:moveTo>
                <a:pt x="0" y="45720"/>
              </a:moveTo>
              <a:lnTo>
                <a:pt x="312723" y="45720"/>
              </a:lnTo>
            </a:path>
          </a:pathLst>
        </a:custGeom>
        <a:noFill/>
        <a:ln w="6350" cap="flat" cmpd="sng" algn="ctr">
          <a:solidFill>
            <a:schemeClr val="accent5">
              <a:hueOff val="-2703417"/>
              <a:satOff val="-6968"/>
              <a:lumOff val="-470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13410" y="1685425"/>
        <a:ext cx="17166" cy="3433"/>
      </dsp:txXfrm>
    </dsp:sp>
    <dsp:sp modelId="{E836C2F3-2949-4730-B2DD-1550051C7F75}">
      <dsp:nvSpPr>
        <dsp:cNvPr id="0" name=""/>
        <dsp:cNvSpPr/>
      </dsp:nvSpPr>
      <dsp:spPr>
        <a:xfrm>
          <a:off x="874722" y="1239328"/>
          <a:ext cx="1492709" cy="895625"/>
        </a:xfrm>
        <a:prstGeom prst="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Train-Test Split</a:t>
          </a:r>
        </a:p>
      </dsp:txBody>
      <dsp:txXfrm>
        <a:off x="874722" y="1239328"/>
        <a:ext cx="1492709" cy="895625"/>
      </dsp:txXfrm>
    </dsp:sp>
    <dsp:sp modelId="{9CAA0801-31BF-4DEB-9191-4626893EA54C}">
      <dsp:nvSpPr>
        <dsp:cNvPr id="0" name=""/>
        <dsp:cNvSpPr/>
      </dsp:nvSpPr>
      <dsp:spPr>
        <a:xfrm>
          <a:off x="1621077" y="2133154"/>
          <a:ext cx="1836032" cy="312723"/>
        </a:xfrm>
        <a:custGeom>
          <a:avLst/>
          <a:gdLst/>
          <a:ahLst/>
          <a:cxnLst/>
          <a:rect l="0" t="0" r="0" b="0"/>
          <a:pathLst>
            <a:path>
              <a:moveTo>
                <a:pt x="1836032" y="0"/>
              </a:moveTo>
              <a:lnTo>
                <a:pt x="1836032" y="173461"/>
              </a:lnTo>
              <a:lnTo>
                <a:pt x="0" y="173461"/>
              </a:lnTo>
              <a:lnTo>
                <a:pt x="0" y="312723"/>
              </a:lnTo>
            </a:path>
          </a:pathLst>
        </a:custGeom>
        <a:noFill/>
        <a:ln w="6350" cap="flat" cmpd="sng" algn="ctr">
          <a:solidFill>
            <a:schemeClr val="accent5">
              <a:hueOff val="-4055126"/>
              <a:satOff val="-10451"/>
              <a:lumOff val="-705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2397" y="2287799"/>
        <a:ext cx="93392" cy="3433"/>
      </dsp:txXfrm>
    </dsp:sp>
    <dsp:sp modelId="{E1B435FE-FDC4-4C13-A4B7-B4DB25F1A278}">
      <dsp:nvSpPr>
        <dsp:cNvPr id="0" name=""/>
        <dsp:cNvSpPr/>
      </dsp:nvSpPr>
      <dsp:spPr>
        <a:xfrm>
          <a:off x="2710755" y="1239328"/>
          <a:ext cx="1492709" cy="895625"/>
        </a:xfrm>
        <a:prstGeom prst="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Model Training (LR, SVM, DT, KNN)</a:t>
          </a:r>
        </a:p>
      </dsp:txBody>
      <dsp:txXfrm>
        <a:off x="2710755" y="1239328"/>
        <a:ext cx="1492709" cy="895625"/>
      </dsp:txXfrm>
    </dsp:sp>
    <dsp:sp modelId="{E95EB400-C013-46C8-B264-FB8B0AF00939}">
      <dsp:nvSpPr>
        <dsp:cNvPr id="0" name=""/>
        <dsp:cNvSpPr/>
      </dsp:nvSpPr>
      <dsp:spPr>
        <a:xfrm>
          <a:off x="2365631" y="2880370"/>
          <a:ext cx="312723" cy="91440"/>
        </a:xfrm>
        <a:custGeom>
          <a:avLst/>
          <a:gdLst/>
          <a:ahLst/>
          <a:cxnLst/>
          <a:rect l="0" t="0" r="0" b="0"/>
          <a:pathLst>
            <a:path>
              <a:moveTo>
                <a:pt x="0" y="45720"/>
              </a:moveTo>
              <a:lnTo>
                <a:pt x="312723" y="45720"/>
              </a:lnTo>
            </a:path>
          </a:pathLst>
        </a:custGeom>
        <a:noFill/>
        <a:ln w="6350" cap="flat" cmpd="sng" algn="ctr">
          <a:solidFill>
            <a:schemeClr val="accent5">
              <a:hueOff val="-5406834"/>
              <a:satOff val="-13935"/>
              <a:lumOff val="-941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513410" y="2924373"/>
        <a:ext cx="17166" cy="3433"/>
      </dsp:txXfrm>
    </dsp:sp>
    <dsp:sp modelId="{5935F20E-A93E-4546-B52F-34D587BC167F}">
      <dsp:nvSpPr>
        <dsp:cNvPr id="0" name=""/>
        <dsp:cNvSpPr/>
      </dsp:nvSpPr>
      <dsp:spPr>
        <a:xfrm>
          <a:off x="874722" y="2478277"/>
          <a:ext cx="1492709" cy="895625"/>
        </a:xfrm>
        <a:prstGeom prst="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Hyperparameter Tuning (</a:t>
          </a:r>
          <a:r>
            <a:rPr lang="en-IN" sz="1400" kern="1200" dirty="0" err="1"/>
            <a:t>GridSearchCV</a:t>
          </a:r>
          <a:r>
            <a:rPr lang="en-IN" sz="1400" kern="1200" dirty="0"/>
            <a:t>)</a:t>
          </a:r>
        </a:p>
      </dsp:txBody>
      <dsp:txXfrm>
        <a:off x="874722" y="2478277"/>
        <a:ext cx="1492709" cy="895625"/>
      </dsp:txXfrm>
    </dsp:sp>
    <dsp:sp modelId="{09A2689F-C760-4E6D-9378-51FF371D5F48}">
      <dsp:nvSpPr>
        <dsp:cNvPr id="0" name=""/>
        <dsp:cNvSpPr/>
      </dsp:nvSpPr>
      <dsp:spPr>
        <a:xfrm>
          <a:off x="1621077" y="3372103"/>
          <a:ext cx="1836032" cy="312723"/>
        </a:xfrm>
        <a:custGeom>
          <a:avLst/>
          <a:gdLst/>
          <a:ahLst/>
          <a:cxnLst/>
          <a:rect l="0" t="0" r="0" b="0"/>
          <a:pathLst>
            <a:path>
              <a:moveTo>
                <a:pt x="1836032" y="0"/>
              </a:moveTo>
              <a:lnTo>
                <a:pt x="1836032" y="173461"/>
              </a:lnTo>
              <a:lnTo>
                <a:pt x="0" y="173461"/>
              </a:lnTo>
              <a:lnTo>
                <a:pt x="0" y="312723"/>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492397" y="3526748"/>
        <a:ext cx="93392" cy="3433"/>
      </dsp:txXfrm>
    </dsp:sp>
    <dsp:sp modelId="{1224E2C8-F0F1-4438-93DE-279EAD8E5BC7}">
      <dsp:nvSpPr>
        <dsp:cNvPr id="0" name=""/>
        <dsp:cNvSpPr/>
      </dsp:nvSpPr>
      <dsp:spPr>
        <a:xfrm>
          <a:off x="2710755" y="2478277"/>
          <a:ext cx="1492709" cy="895625"/>
        </a:xfrm>
        <a:prstGeom prst="rect">
          <a:avLst/>
        </a:prstGeom>
        <a:solidFill>
          <a:schemeClr val="accent5">
            <a:hueOff val="-5632119"/>
            <a:satOff val="-14516"/>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Model Evaluation &amp; Comparison</a:t>
          </a:r>
        </a:p>
      </dsp:txBody>
      <dsp:txXfrm>
        <a:off x="2710755" y="2478277"/>
        <a:ext cx="1492709" cy="895625"/>
      </dsp:txXfrm>
    </dsp:sp>
    <dsp:sp modelId="{4143F50B-BA9F-43AA-AC27-95ED80B68A2F}">
      <dsp:nvSpPr>
        <dsp:cNvPr id="0" name=""/>
        <dsp:cNvSpPr/>
      </dsp:nvSpPr>
      <dsp:spPr>
        <a:xfrm>
          <a:off x="874722" y="3717226"/>
          <a:ext cx="1492709" cy="895625"/>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IN" sz="1400" kern="1200" dirty="0"/>
            <a:t>Best Model Selected (SVM - RBF)</a:t>
          </a:r>
        </a:p>
      </dsp:txBody>
      <dsp:txXfrm>
        <a:off x="874722" y="3717226"/>
        <a:ext cx="1492709" cy="895625"/>
      </dsp:txXfrm>
    </dsp:sp>
  </dsp:spTree>
</dsp:drawing>
</file>

<file path=ppt/diagrams/layout1.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2988696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Mohan Paramasivam</a:t>
            </a:r>
          </a:p>
          <a:p>
            <a:r>
              <a:rPr lang="en-US" dirty="0">
                <a:solidFill>
                  <a:schemeClr val="bg2"/>
                </a:solidFill>
                <a:latin typeface="Abadi" panose="020B0604020104020204" pitchFamily="34" charset="0"/>
                <a:ea typeface="SF Pro" pitchFamily="2" charset="0"/>
                <a:cs typeface="SF Pro" pitchFamily="2" charset="0"/>
              </a:rPr>
              <a:t>2025-10-24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1839"/>
            <a:ext cx="10872260" cy="4351338"/>
          </a:xfrm>
          <a:prstGeom prst="rect">
            <a:avLst/>
          </a:prstGeom>
        </p:spPr>
        <p:txBody>
          <a:bodyPr lIns="91440" tIns="45720" rIns="91440" bIns="45720" anchor="t"/>
          <a:lstStyle/>
          <a:p>
            <a:r>
              <a:rPr lang="en-US" sz="2400" b="1" dirty="0"/>
              <a:t>Summary of SQL Queries</a:t>
            </a:r>
          </a:p>
          <a:p>
            <a:r>
              <a:rPr lang="en-US" sz="2400" b="1" dirty="0"/>
              <a:t>Selected key columns</a:t>
            </a:r>
            <a:r>
              <a:rPr lang="en-US" sz="2400" dirty="0"/>
              <a:t> from the launch dataset to focus on mission success, payload, and launch site.</a:t>
            </a:r>
          </a:p>
          <a:p>
            <a:r>
              <a:rPr lang="en-US" sz="2400" b="1" dirty="0"/>
              <a:t>Counted total launches per site</a:t>
            </a:r>
            <a:r>
              <a:rPr lang="en-US" sz="2400" dirty="0"/>
              <a:t> </a:t>
            </a:r>
            <a:r>
              <a:rPr lang="en-US" sz="2400" dirty="0">
                <a:latin typeface="Abadi" panose="020B0604020104020204" pitchFamily="34" charset="0"/>
              </a:rPr>
              <a:t>to</a:t>
            </a:r>
            <a:r>
              <a:rPr lang="en-US" sz="2400" dirty="0"/>
              <a:t> find the busiest launch locations.</a:t>
            </a:r>
          </a:p>
          <a:p>
            <a:r>
              <a:rPr lang="en-US" sz="2400" b="1" dirty="0"/>
              <a:t>Calculated success rates</a:t>
            </a:r>
            <a:r>
              <a:rPr lang="en-US" sz="2400" dirty="0"/>
              <a:t> for each launch site using conditional aggregation.</a:t>
            </a:r>
          </a:p>
          <a:p>
            <a:r>
              <a:rPr lang="en-US" sz="2400" b="1" dirty="0"/>
              <a:t>Identified most frequently used booster versions</a:t>
            </a:r>
            <a:r>
              <a:rPr lang="en-US" sz="2400" dirty="0"/>
              <a:t> and their success performance.</a:t>
            </a:r>
          </a:p>
          <a:p>
            <a:r>
              <a:rPr lang="en-US" sz="2400" b="1" dirty="0"/>
              <a:t>Computed average payload mass</a:t>
            </a:r>
            <a:r>
              <a:rPr lang="en-US" sz="2400" dirty="0"/>
              <a:t> grouped by booster version and launch site.</a:t>
            </a:r>
          </a:p>
          <a:p>
            <a:r>
              <a:rPr lang="en-US" sz="2400" b="1" dirty="0"/>
              <a:t>Filtered records</a:t>
            </a:r>
            <a:r>
              <a:rPr lang="en-US" sz="2400" dirty="0"/>
              <a:t> to display only successful launches for trend comparison.</a:t>
            </a:r>
          </a:p>
          <a:p>
            <a:r>
              <a:rPr lang="en-US" sz="2400" b="1" dirty="0"/>
              <a:t>Ordered and limited results</a:t>
            </a:r>
            <a:r>
              <a:rPr lang="en-US" sz="2400" dirty="0"/>
              <a:t> to highlight top-performing boosters.</a:t>
            </a:r>
          </a:p>
          <a:p>
            <a:r>
              <a:rPr lang="en-US" sz="2400" b="1" dirty="0"/>
              <a:t>Joined tables</a:t>
            </a:r>
            <a:r>
              <a:rPr lang="en-US" sz="2400" dirty="0"/>
              <a:t> (when required) to combine launch details with payload information.</a:t>
            </a:r>
          </a:p>
          <a:p>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C71C3105-5D57-323C-D09F-716613604930}"/>
              </a:ext>
            </a:extLst>
          </p:cNvPr>
          <p:cNvSpPr txBox="1"/>
          <p:nvPr/>
        </p:nvSpPr>
        <p:spPr>
          <a:xfrm>
            <a:off x="622527" y="1501258"/>
            <a:ext cx="6094638" cy="4893647"/>
          </a:xfrm>
          <a:prstGeom prst="rect">
            <a:avLst/>
          </a:prstGeom>
          <a:noFill/>
        </p:spPr>
        <p:txBody>
          <a:bodyPr wrap="square">
            <a:spAutoFit/>
          </a:bodyPr>
          <a:lstStyle/>
          <a:p>
            <a:pPr>
              <a:buNone/>
            </a:pPr>
            <a:r>
              <a:rPr lang="en-US" sz="2400" b="1" dirty="0">
                <a:latin typeface="Abadi" panose="020B0604020104020204" pitchFamily="34" charset="0"/>
              </a:rPr>
              <a:t>Summary of Map Objects</a:t>
            </a:r>
          </a:p>
          <a:p>
            <a:pPr>
              <a:buFont typeface="Arial" panose="020B0604020202020204" pitchFamily="34" charset="0"/>
              <a:buChar char="•"/>
            </a:pPr>
            <a:r>
              <a:rPr lang="en-US" sz="2400" b="1" dirty="0">
                <a:latin typeface="Abadi" panose="020B0604020104020204" pitchFamily="34" charset="0"/>
              </a:rPr>
              <a:t>Markers:</a:t>
            </a:r>
            <a:r>
              <a:rPr lang="en-US" sz="2400" dirty="0">
                <a:latin typeface="Abadi" panose="020B0604020104020204" pitchFamily="34" charset="0"/>
              </a:rPr>
              <a:t> Plotted for each SpaceX launch site to pinpoint exact geographic locations.</a:t>
            </a:r>
          </a:p>
          <a:p>
            <a:pPr>
              <a:buFont typeface="Arial" panose="020B0604020202020204" pitchFamily="34" charset="0"/>
              <a:buChar char="•"/>
            </a:pPr>
            <a:r>
              <a:rPr lang="en-US" sz="2400" b="1" dirty="0">
                <a:latin typeface="Abadi" panose="020B0604020104020204" pitchFamily="34" charset="0"/>
              </a:rPr>
              <a:t>Circle Markers:</a:t>
            </a:r>
            <a:r>
              <a:rPr lang="en-US" sz="2400" dirty="0">
                <a:latin typeface="Abadi" panose="020B0604020104020204" pitchFamily="34" charset="0"/>
              </a:rPr>
              <a:t> Added to represent proximity and landing zones visually.</a:t>
            </a:r>
          </a:p>
          <a:p>
            <a:pPr>
              <a:buFont typeface="Arial" panose="020B0604020202020204" pitchFamily="34" charset="0"/>
              <a:buChar char="•"/>
            </a:pPr>
            <a:r>
              <a:rPr lang="en-US" sz="2400" b="1" dirty="0">
                <a:latin typeface="Abadi" panose="020B0604020104020204" pitchFamily="34" charset="0"/>
              </a:rPr>
              <a:t>Popups:</a:t>
            </a:r>
            <a:r>
              <a:rPr lang="en-US" sz="2400" dirty="0">
                <a:latin typeface="Abadi" panose="020B0604020104020204" pitchFamily="34" charset="0"/>
              </a:rPr>
              <a:t> Included for each marker to display site name, coordinates, and success rate.</a:t>
            </a:r>
          </a:p>
          <a:p>
            <a:pPr>
              <a:buFont typeface="Arial" panose="020B0604020202020204" pitchFamily="34" charset="0"/>
              <a:buChar char="•"/>
            </a:pPr>
            <a:r>
              <a:rPr lang="en-US" sz="2400" b="1" dirty="0">
                <a:latin typeface="Abadi" panose="020B0604020104020204" pitchFamily="34" charset="0"/>
              </a:rPr>
              <a:t>Polylines:</a:t>
            </a:r>
            <a:r>
              <a:rPr lang="en-US" sz="2400" dirty="0">
                <a:latin typeface="Abadi" panose="020B0604020104020204" pitchFamily="34" charset="0"/>
              </a:rPr>
              <a:t> Drew lines between launch sites and landing points to illustrate trajectory paths.</a:t>
            </a:r>
          </a:p>
          <a:p>
            <a:pPr>
              <a:buFont typeface="Arial" panose="020B0604020202020204" pitchFamily="34" charset="0"/>
              <a:buChar char="•"/>
            </a:pPr>
            <a:r>
              <a:rPr lang="en-US" sz="2400" b="1" dirty="0">
                <a:latin typeface="Abadi" panose="020B0604020104020204" pitchFamily="34" charset="0"/>
              </a:rPr>
              <a:t>Tile Layers:</a:t>
            </a:r>
            <a:r>
              <a:rPr lang="en-US" sz="2400" dirty="0">
                <a:latin typeface="Abadi" panose="020B0604020104020204" pitchFamily="34" charset="0"/>
              </a:rPr>
              <a:t> Used different map styles (OpenStreetMap, Stamen Terrain) for better visual clarity</a:t>
            </a:r>
          </a:p>
        </p:txBody>
      </p:sp>
      <p:sp>
        <p:nvSpPr>
          <p:cNvPr id="8" name="TextBox 7">
            <a:extLst>
              <a:ext uri="{FF2B5EF4-FFF2-40B4-BE49-F238E27FC236}">
                <a16:creationId xmlns:a16="http://schemas.microsoft.com/office/drawing/2014/main" id="{E273DE28-A74C-36D9-DC05-F9FB5F874124}"/>
              </a:ext>
            </a:extLst>
          </p:cNvPr>
          <p:cNvSpPr txBox="1"/>
          <p:nvPr/>
        </p:nvSpPr>
        <p:spPr>
          <a:xfrm>
            <a:off x="7205740" y="1609947"/>
            <a:ext cx="4252232" cy="3785652"/>
          </a:xfrm>
          <a:prstGeom prst="rect">
            <a:avLst/>
          </a:prstGeom>
          <a:noFill/>
        </p:spPr>
        <p:txBody>
          <a:bodyPr wrap="square">
            <a:spAutoFit/>
          </a:bodyPr>
          <a:lstStyle/>
          <a:p>
            <a:pPr>
              <a:buNone/>
            </a:pPr>
            <a:r>
              <a:rPr lang="en-US" sz="2400" b="1" dirty="0">
                <a:latin typeface="Abadi" panose="020B0604020104020204" pitchFamily="34" charset="0"/>
              </a:rPr>
              <a:t>Purpose of These Objects</a:t>
            </a:r>
          </a:p>
          <a:p>
            <a:pPr>
              <a:buFont typeface="Arial" panose="020B0604020202020204" pitchFamily="34" charset="0"/>
              <a:buChar char="•"/>
            </a:pPr>
            <a:r>
              <a:rPr lang="en-US" sz="2400" dirty="0">
                <a:latin typeface="Abadi" panose="020B0604020104020204" pitchFamily="34" charset="0"/>
              </a:rPr>
              <a:t>To </a:t>
            </a:r>
            <a:r>
              <a:rPr lang="en-US" sz="2400" b="1" dirty="0">
                <a:latin typeface="Abadi" panose="020B0604020104020204" pitchFamily="34" charset="0"/>
              </a:rPr>
              <a:t>visualize spatial relationships</a:t>
            </a:r>
            <a:r>
              <a:rPr lang="en-US" sz="2400" dirty="0">
                <a:latin typeface="Abadi" panose="020B0604020104020204" pitchFamily="34" charset="0"/>
              </a:rPr>
              <a:t> between launch sites and landing outcomes.</a:t>
            </a:r>
          </a:p>
          <a:p>
            <a:pPr>
              <a:buFont typeface="Arial" panose="020B0604020202020204" pitchFamily="34" charset="0"/>
              <a:buChar char="•"/>
            </a:pPr>
            <a:r>
              <a:rPr lang="en-US" sz="2400" dirty="0">
                <a:latin typeface="Abadi" panose="020B0604020104020204" pitchFamily="34" charset="0"/>
              </a:rPr>
              <a:t>To </a:t>
            </a:r>
            <a:r>
              <a:rPr lang="en-US" sz="2400" b="1" dirty="0">
                <a:latin typeface="Abadi" panose="020B0604020104020204" pitchFamily="34" charset="0"/>
              </a:rPr>
              <a:t>highlight reusable booster locations</a:t>
            </a:r>
            <a:r>
              <a:rPr lang="en-US" sz="2400" dirty="0">
                <a:latin typeface="Abadi" panose="020B0604020104020204" pitchFamily="34" charset="0"/>
              </a:rPr>
              <a:t> and success distribution geographically.</a:t>
            </a:r>
          </a:p>
          <a:p>
            <a:pPr>
              <a:buFont typeface="Arial" panose="020B0604020202020204" pitchFamily="34" charset="0"/>
              <a:buChar char="•"/>
            </a:pPr>
            <a:r>
              <a:rPr lang="en-US" sz="2400" dirty="0">
                <a:latin typeface="Abadi" panose="020B0604020104020204" pitchFamily="34" charset="0"/>
              </a:rPr>
              <a:t>To make the </a:t>
            </a:r>
            <a:r>
              <a:rPr lang="en-US" sz="2400" b="1" dirty="0">
                <a:latin typeface="Abadi" panose="020B0604020104020204" pitchFamily="34" charset="0"/>
              </a:rPr>
              <a:t>EDA findings more interactive and intuitive</a:t>
            </a:r>
            <a:r>
              <a:rPr lang="en-US" sz="2400" dirty="0">
                <a:latin typeface="Abadi" panose="020B0604020104020204" pitchFamily="34" charset="0"/>
              </a:rPr>
              <a:t> for peer reviewers.</a:t>
            </a:r>
          </a:p>
        </p:txBody>
      </p:sp>
    </p:spTree>
    <p:extLst>
      <p:ext uri="{BB962C8B-B14F-4D97-AF65-F5344CB8AC3E}">
        <p14:creationId xmlns:p14="http://schemas.microsoft.com/office/powerpoint/2010/main" val="14811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BB74E6C7-54C0-FD5D-8FD0-C2929F737761}"/>
              </a:ext>
            </a:extLst>
          </p:cNvPr>
          <p:cNvSpPr txBox="1"/>
          <p:nvPr/>
        </p:nvSpPr>
        <p:spPr>
          <a:xfrm>
            <a:off x="770011" y="1475619"/>
            <a:ext cx="6094638" cy="4893647"/>
          </a:xfrm>
          <a:prstGeom prst="rect">
            <a:avLst/>
          </a:prstGeom>
          <a:noFill/>
        </p:spPr>
        <p:txBody>
          <a:bodyPr wrap="square">
            <a:spAutoFit/>
          </a:bodyPr>
          <a:lstStyle/>
          <a:p>
            <a:pPr>
              <a:buNone/>
            </a:pPr>
            <a:r>
              <a:rPr lang="en-US" sz="2400" b="1" dirty="0"/>
              <a:t>Summary of Plots and Interactions</a:t>
            </a:r>
          </a:p>
          <a:p>
            <a:pPr>
              <a:buFont typeface="Arial" panose="020B0604020202020204" pitchFamily="34" charset="0"/>
              <a:buChar char="•"/>
            </a:pPr>
            <a:r>
              <a:rPr lang="en-US" sz="2400" b="1" dirty="0"/>
              <a:t>Dropdown Menu:</a:t>
            </a:r>
            <a:r>
              <a:rPr lang="en-US" sz="2400" dirty="0"/>
              <a:t> Added to select different launch sites dynamically.</a:t>
            </a:r>
          </a:p>
          <a:p>
            <a:pPr>
              <a:buFont typeface="Arial" panose="020B0604020202020204" pitchFamily="34" charset="0"/>
              <a:buChar char="•"/>
            </a:pPr>
            <a:r>
              <a:rPr lang="en-US" sz="2400" b="1" dirty="0"/>
              <a:t>Pie Chart:</a:t>
            </a:r>
            <a:r>
              <a:rPr lang="en-US" sz="2400" dirty="0"/>
              <a:t> Displays the success vs. failure rates for the chosen launch site.</a:t>
            </a:r>
          </a:p>
          <a:p>
            <a:pPr>
              <a:buFont typeface="Arial" panose="020B0604020202020204" pitchFamily="34" charset="0"/>
              <a:buChar char="•"/>
            </a:pPr>
            <a:r>
              <a:rPr lang="en-US" sz="2400" b="1" dirty="0"/>
              <a:t>Scatter Plot:</a:t>
            </a:r>
            <a:r>
              <a:rPr lang="en-US" sz="2400" dirty="0"/>
              <a:t> Shows the relationship between payload mass and launch success.</a:t>
            </a:r>
          </a:p>
          <a:p>
            <a:pPr>
              <a:buFont typeface="Arial" panose="020B0604020202020204" pitchFamily="34" charset="0"/>
              <a:buChar char="•"/>
            </a:pPr>
            <a:r>
              <a:rPr lang="en-US" sz="2400" b="1" dirty="0"/>
              <a:t>Range Slider:</a:t>
            </a:r>
            <a:r>
              <a:rPr lang="en-US" sz="2400" dirty="0"/>
              <a:t> Allows users to filter payload mass interactively to see its effect on success rate.</a:t>
            </a:r>
          </a:p>
          <a:p>
            <a:pPr>
              <a:buFont typeface="Arial" panose="020B0604020202020204" pitchFamily="34" charset="0"/>
              <a:buChar char="•"/>
            </a:pPr>
            <a:r>
              <a:rPr lang="en-US" sz="2400" b="1" dirty="0"/>
              <a:t>Responsive Layout:</a:t>
            </a:r>
            <a:r>
              <a:rPr lang="en-US" sz="2400" dirty="0"/>
              <a:t> Dashboard automatically updates when filters or site selections change.</a:t>
            </a:r>
          </a:p>
        </p:txBody>
      </p:sp>
      <p:sp>
        <p:nvSpPr>
          <p:cNvPr id="8" name="TextBox 7">
            <a:extLst>
              <a:ext uri="{FF2B5EF4-FFF2-40B4-BE49-F238E27FC236}">
                <a16:creationId xmlns:a16="http://schemas.microsoft.com/office/drawing/2014/main" id="{FF51DC0B-9783-89D4-A655-E870D5AA2C25}"/>
              </a:ext>
            </a:extLst>
          </p:cNvPr>
          <p:cNvSpPr txBox="1"/>
          <p:nvPr/>
        </p:nvSpPr>
        <p:spPr>
          <a:xfrm>
            <a:off x="7349899" y="1475619"/>
            <a:ext cx="3573916" cy="4401205"/>
          </a:xfrm>
          <a:prstGeom prst="rect">
            <a:avLst/>
          </a:prstGeom>
          <a:noFill/>
        </p:spPr>
        <p:txBody>
          <a:bodyPr wrap="square">
            <a:spAutoFit/>
          </a:bodyPr>
          <a:lstStyle/>
          <a:p>
            <a:pPr>
              <a:buNone/>
            </a:pPr>
            <a:r>
              <a:rPr lang="en-US" sz="2000" b="1" dirty="0"/>
              <a:t>🎯 Purpose of These Plots and Interactions</a:t>
            </a:r>
          </a:p>
          <a:p>
            <a:pPr>
              <a:buFont typeface="Arial" panose="020B0604020202020204" pitchFamily="34" charset="0"/>
              <a:buChar char="•"/>
            </a:pPr>
            <a:r>
              <a:rPr lang="en-US" sz="2000" dirty="0"/>
              <a:t>To enable </a:t>
            </a:r>
            <a:r>
              <a:rPr lang="en-US" sz="2000" b="1" dirty="0"/>
              <a:t>interactive exploration</a:t>
            </a:r>
            <a:r>
              <a:rPr lang="en-US" sz="2000" dirty="0"/>
              <a:t> of launch success patterns.</a:t>
            </a:r>
          </a:p>
          <a:p>
            <a:pPr>
              <a:buFont typeface="Arial" panose="020B0604020202020204" pitchFamily="34" charset="0"/>
              <a:buChar char="•"/>
            </a:pPr>
            <a:r>
              <a:rPr lang="en-US" sz="2000" dirty="0"/>
              <a:t>To </a:t>
            </a:r>
            <a:r>
              <a:rPr lang="en-US" sz="2000" b="1" dirty="0"/>
              <a:t>compare launch sites visually</a:t>
            </a:r>
            <a:r>
              <a:rPr lang="en-US" sz="2000" dirty="0"/>
              <a:t> and understand performance differences.</a:t>
            </a:r>
          </a:p>
          <a:p>
            <a:pPr>
              <a:buFont typeface="Arial" panose="020B0604020202020204" pitchFamily="34" charset="0"/>
              <a:buChar char="•"/>
            </a:pPr>
            <a:r>
              <a:rPr lang="en-US" sz="2000" dirty="0"/>
              <a:t>To identify </a:t>
            </a:r>
            <a:r>
              <a:rPr lang="en-US" sz="2000" b="1" dirty="0"/>
              <a:t>payload ranges</a:t>
            </a:r>
            <a:r>
              <a:rPr lang="en-US" sz="2000" dirty="0"/>
              <a:t> that yield the highest success probability.</a:t>
            </a:r>
          </a:p>
          <a:p>
            <a:pPr>
              <a:buFont typeface="Arial" panose="020B0604020202020204" pitchFamily="34" charset="0"/>
              <a:buChar char="•"/>
            </a:pPr>
            <a:r>
              <a:rPr lang="en-US" sz="2000" dirty="0"/>
              <a:t>To present findings in an </a:t>
            </a:r>
            <a:r>
              <a:rPr lang="en-US" sz="2000" b="1" dirty="0"/>
              <a:t>engaging, data-driven format</a:t>
            </a:r>
            <a:r>
              <a:rPr lang="en-US" sz="2000" dirty="0"/>
              <a:t> for better decision support.</a:t>
            </a:r>
          </a:p>
        </p:txBody>
      </p:sp>
    </p:spTree>
    <p:extLst>
      <p:ext uri="{BB962C8B-B14F-4D97-AF65-F5344CB8AC3E}">
        <p14:creationId xmlns:p14="http://schemas.microsoft.com/office/powerpoint/2010/main" val="334532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C20016C9-654F-2203-BAC8-E5CFD390DDC6}"/>
              </a:ext>
            </a:extLst>
          </p:cNvPr>
          <p:cNvSpPr txBox="1"/>
          <p:nvPr/>
        </p:nvSpPr>
        <p:spPr>
          <a:xfrm>
            <a:off x="770011" y="1525101"/>
            <a:ext cx="6161468" cy="4524315"/>
          </a:xfrm>
          <a:prstGeom prst="rect">
            <a:avLst/>
          </a:prstGeom>
          <a:noFill/>
        </p:spPr>
        <p:txBody>
          <a:bodyPr wrap="square">
            <a:spAutoFit/>
          </a:bodyPr>
          <a:lstStyle/>
          <a:p>
            <a:pPr>
              <a:buNone/>
            </a:pPr>
            <a:r>
              <a:rPr lang="en-IN" b="1" dirty="0"/>
              <a:t>Summary of Model Development</a:t>
            </a:r>
          </a:p>
          <a:p>
            <a:pPr>
              <a:buFont typeface="Arial" panose="020B0604020202020204" pitchFamily="34" charset="0"/>
              <a:buChar char="•"/>
            </a:pPr>
            <a:r>
              <a:rPr lang="en-IN" dirty="0"/>
              <a:t>Selected key features such as </a:t>
            </a:r>
            <a:r>
              <a:rPr lang="en-IN" b="1" dirty="0"/>
              <a:t>payload mass, launch site, booster version, and reuse flag</a:t>
            </a:r>
            <a:r>
              <a:rPr lang="en-IN" dirty="0"/>
              <a:t>.</a:t>
            </a:r>
          </a:p>
          <a:p>
            <a:pPr>
              <a:buFont typeface="Arial" panose="020B0604020202020204" pitchFamily="34" charset="0"/>
              <a:buChar char="•"/>
            </a:pPr>
            <a:r>
              <a:rPr lang="en-IN" dirty="0"/>
              <a:t>Split the dataset into </a:t>
            </a:r>
            <a:r>
              <a:rPr lang="en-IN" b="1" dirty="0"/>
              <a:t>training and test sets</a:t>
            </a:r>
            <a:r>
              <a:rPr lang="en-IN" dirty="0"/>
              <a:t> to ensure unbiased evaluation.</a:t>
            </a:r>
          </a:p>
          <a:p>
            <a:pPr>
              <a:buFont typeface="Arial" panose="020B0604020202020204" pitchFamily="34" charset="0"/>
              <a:buChar char="•"/>
            </a:pPr>
            <a:r>
              <a:rPr lang="en-IN" dirty="0"/>
              <a:t>Trained multiple classification models:</a:t>
            </a:r>
          </a:p>
          <a:p>
            <a:pPr marL="742950" lvl="1" indent="-285750">
              <a:buFont typeface="Arial" panose="020B0604020202020204" pitchFamily="34" charset="0"/>
              <a:buChar char="•"/>
            </a:pPr>
            <a:r>
              <a:rPr lang="en-IN" b="1" dirty="0"/>
              <a:t>Logistic Regression</a:t>
            </a:r>
            <a:endParaRPr lang="en-IN" dirty="0"/>
          </a:p>
          <a:p>
            <a:pPr marL="742950" lvl="1" indent="-285750">
              <a:buFont typeface="Arial" panose="020B0604020202020204" pitchFamily="34" charset="0"/>
              <a:buChar char="•"/>
            </a:pPr>
            <a:r>
              <a:rPr lang="en-IN" b="1" dirty="0"/>
              <a:t>Support Vector Machine (SVM)</a:t>
            </a:r>
            <a:endParaRPr lang="en-IN" dirty="0"/>
          </a:p>
          <a:p>
            <a:pPr marL="742950" lvl="1" indent="-285750">
              <a:buFont typeface="Arial" panose="020B0604020202020204" pitchFamily="34" charset="0"/>
              <a:buChar char="•"/>
            </a:pPr>
            <a:r>
              <a:rPr lang="en-IN" b="1" dirty="0"/>
              <a:t>Decision Tree Classifier</a:t>
            </a:r>
            <a:endParaRPr lang="en-IN" dirty="0"/>
          </a:p>
          <a:p>
            <a:pPr marL="742950" lvl="1" indent="-285750">
              <a:buFont typeface="Arial" panose="020B0604020202020204" pitchFamily="34" charset="0"/>
              <a:buChar char="•"/>
            </a:pPr>
            <a:r>
              <a:rPr lang="en-IN" b="1" dirty="0"/>
              <a:t>K-Nearest </a:t>
            </a:r>
            <a:r>
              <a:rPr lang="en-IN" b="1" dirty="0" err="1"/>
              <a:t>Neighbors</a:t>
            </a:r>
            <a:r>
              <a:rPr lang="en-IN" b="1" dirty="0"/>
              <a:t> (KNN)</a:t>
            </a:r>
            <a:endParaRPr lang="en-IN" dirty="0"/>
          </a:p>
          <a:p>
            <a:pPr>
              <a:buFont typeface="Arial" panose="020B0604020202020204" pitchFamily="34" charset="0"/>
              <a:buChar char="•"/>
            </a:pPr>
            <a:r>
              <a:rPr lang="en-IN" dirty="0"/>
              <a:t>Used </a:t>
            </a:r>
            <a:r>
              <a:rPr lang="en-IN" b="1" dirty="0" err="1"/>
              <a:t>GridSearchCV</a:t>
            </a:r>
            <a:r>
              <a:rPr lang="en-IN" dirty="0"/>
              <a:t> for hyperparameter tuning to improve accuracy.</a:t>
            </a:r>
          </a:p>
          <a:p>
            <a:pPr>
              <a:buFont typeface="Arial" panose="020B0604020202020204" pitchFamily="34" charset="0"/>
              <a:buChar char="•"/>
            </a:pPr>
            <a:r>
              <a:rPr lang="en-IN" dirty="0"/>
              <a:t>Evaluated performance using </a:t>
            </a:r>
            <a:r>
              <a:rPr lang="en-IN" b="1" dirty="0"/>
              <a:t>confusion matrix, accuracy score, and classification report</a:t>
            </a:r>
            <a:r>
              <a:rPr lang="en-IN" dirty="0"/>
              <a:t>.</a:t>
            </a:r>
          </a:p>
          <a:p>
            <a:pPr>
              <a:buFont typeface="Arial" panose="020B0604020202020204" pitchFamily="34" charset="0"/>
              <a:buChar char="•"/>
            </a:pPr>
            <a:r>
              <a:rPr lang="en-IN" dirty="0"/>
              <a:t>Found that the </a:t>
            </a:r>
            <a:r>
              <a:rPr lang="en-IN" b="1" dirty="0"/>
              <a:t>SVM (RBF kernel)</a:t>
            </a:r>
            <a:r>
              <a:rPr lang="en-IN" dirty="0"/>
              <a:t> delivered the best performance (~83% accuracy).</a:t>
            </a:r>
          </a:p>
        </p:txBody>
      </p:sp>
      <p:graphicFrame>
        <p:nvGraphicFramePr>
          <p:cNvPr id="10" name="Diagram 9">
            <a:extLst>
              <a:ext uri="{FF2B5EF4-FFF2-40B4-BE49-F238E27FC236}">
                <a16:creationId xmlns:a16="http://schemas.microsoft.com/office/drawing/2014/main" id="{D2914986-AE4A-1DEB-4070-A6A7AC75FA4E}"/>
              </a:ext>
            </a:extLst>
          </p:cNvPr>
          <p:cNvGraphicFramePr/>
          <p:nvPr>
            <p:extLst>
              <p:ext uri="{D42A27DB-BD31-4B8C-83A1-F6EECF244321}">
                <p14:modId xmlns:p14="http://schemas.microsoft.com/office/powerpoint/2010/main" val="2312259693"/>
              </p:ext>
            </p:extLst>
          </p:nvPr>
        </p:nvGraphicFramePr>
        <p:xfrm>
          <a:off x="6286499" y="1556138"/>
          <a:ext cx="5078187" cy="46132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D619803B-5736-CFCC-4E75-CEFEC045523A}"/>
              </a:ext>
            </a:extLst>
          </p:cNvPr>
          <p:cNvPicPr>
            <a:picLocks noChangeAspect="1"/>
          </p:cNvPicPr>
          <p:nvPr/>
        </p:nvPicPr>
        <p:blipFill>
          <a:blip r:embed="rId3"/>
          <a:stretch>
            <a:fillRect/>
          </a:stretch>
        </p:blipFill>
        <p:spPr>
          <a:xfrm>
            <a:off x="770011" y="1931087"/>
            <a:ext cx="10611003" cy="2633920"/>
          </a:xfrm>
          <a:prstGeom prst="rect">
            <a:avLst/>
          </a:prstGeom>
        </p:spPr>
      </p:pic>
      <p:sp>
        <p:nvSpPr>
          <p:cNvPr id="9" name="Content Placeholder 2">
            <a:extLst>
              <a:ext uri="{FF2B5EF4-FFF2-40B4-BE49-F238E27FC236}">
                <a16:creationId xmlns:a16="http://schemas.microsoft.com/office/drawing/2014/main" id="{1BA152ED-5E33-7CA7-29AA-500F1C45A110}"/>
              </a:ext>
            </a:extLst>
          </p:cNvPr>
          <p:cNvSpPr txBox="1">
            <a:spLocks/>
          </p:cNvSpPr>
          <p:nvPr/>
        </p:nvSpPr>
        <p:spPr>
          <a:xfrm>
            <a:off x="840480" y="1461407"/>
            <a:ext cx="10445131" cy="46536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p:txBody>
      </p:sp>
      <p:sp>
        <p:nvSpPr>
          <p:cNvPr id="14" name="Rectangle 2">
            <a:extLst>
              <a:ext uri="{FF2B5EF4-FFF2-40B4-BE49-F238E27FC236}">
                <a16:creationId xmlns:a16="http://schemas.microsoft.com/office/drawing/2014/main" id="{B9479DB6-9055-868C-9F9F-9E88C3827C27}"/>
              </a:ext>
            </a:extLst>
          </p:cNvPr>
          <p:cNvSpPr>
            <a:spLocks noChangeArrowheads="1"/>
          </p:cNvSpPr>
          <p:nvPr/>
        </p:nvSpPr>
        <p:spPr bwMode="auto">
          <a:xfrm>
            <a:off x="840480" y="4808230"/>
            <a:ext cx="903786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Scatter plot shows each Falcon 9 flight number by launch site.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Successful launches are highlighted in green, failures in red.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j-lt"/>
              </a:rPr>
              <a:t>This helps visualize trends in success rates across sites over time.”</a:t>
            </a: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AC2976BD-A9AA-F93F-B887-FD8A466FCAEC}"/>
              </a:ext>
            </a:extLst>
          </p:cNvPr>
          <p:cNvPicPr>
            <a:picLocks noChangeAspect="1"/>
          </p:cNvPicPr>
          <p:nvPr/>
        </p:nvPicPr>
        <p:blipFill>
          <a:blip r:embed="rId3"/>
          <a:stretch>
            <a:fillRect/>
          </a:stretch>
        </p:blipFill>
        <p:spPr>
          <a:xfrm>
            <a:off x="566252" y="2367863"/>
            <a:ext cx="7314702" cy="3581108"/>
          </a:xfrm>
          <a:prstGeom prst="rect">
            <a:avLst/>
          </a:prstGeom>
        </p:spPr>
      </p:pic>
      <p:sp>
        <p:nvSpPr>
          <p:cNvPr id="12" name="Rectangle 4">
            <a:extLst>
              <a:ext uri="{FF2B5EF4-FFF2-40B4-BE49-F238E27FC236}">
                <a16:creationId xmlns:a16="http://schemas.microsoft.com/office/drawing/2014/main" id="{EF8C11BA-1451-39F6-EBCF-0E5510362586}"/>
              </a:ext>
            </a:extLst>
          </p:cNvPr>
          <p:cNvSpPr>
            <a:spLocks noChangeArrowheads="1"/>
          </p:cNvSpPr>
          <p:nvPr/>
        </p:nvSpPr>
        <p:spPr bwMode="auto">
          <a:xfrm>
            <a:off x="8043334" y="1779919"/>
            <a:ext cx="3750734"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The scatter plot displays </a:t>
            </a:r>
            <a:r>
              <a:rPr kumimoji="0" lang="en-US" altLang="en-US" sz="1800" b="1" i="0" u="none" strike="noStrike" cap="none" normalizeH="0" baseline="0" dirty="0">
                <a:ln>
                  <a:noFill/>
                </a:ln>
                <a:solidFill>
                  <a:schemeClr val="tx1"/>
                </a:solidFill>
                <a:effectLst/>
                <a:latin typeface="+mj-lt"/>
              </a:rPr>
              <a:t>Payload Mass (kg) vs. Launch Site</a:t>
            </a:r>
            <a:r>
              <a:rPr kumimoji="0" lang="en-US" altLang="en-US"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Blue points (Class 0):</a:t>
            </a:r>
            <a:r>
              <a:rPr kumimoji="0" lang="en-US" altLang="en-US" sz="1800" b="0" i="0" u="none" strike="noStrike" cap="none" normalizeH="0" baseline="0" dirty="0">
                <a:ln>
                  <a:noFill/>
                </a:ln>
                <a:solidFill>
                  <a:schemeClr val="tx1"/>
                </a:solidFill>
                <a:effectLst/>
                <a:latin typeface="+mj-lt"/>
              </a:rPr>
              <a:t> Launch failures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mj-lt"/>
              </a:rPr>
              <a:t>Orange points (Class 1):</a:t>
            </a:r>
            <a:r>
              <a:rPr kumimoji="0" lang="en-US" altLang="en-US" sz="1800" b="0" i="0" u="none" strike="noStrike" cap="none" normalizeH="0" baseline="0" dirty="0">
                <a:ln>
                  <a:noFill/>
                </a:ln>
                <a:solidFill>
                  <a:schemeClr val="tx1"/>
                </a:solidFill>
                <a:effectLst/>
                <a:latin typeface="+mj-lt"/>
              </a:rPr>
              <a:t> Successful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Most failures (blue) occur at </a:t>
            </a:r>
            <a:r>
              <a:rPr kumimoji="0" lang="en-US" altLang="en-US" sz="1800" b="1" i="0" u="none" strike="noStrike" cap="none" normalizeH="0" baseline="0" dirty="0">
                <a:ln>
                  <a:noFill/>
                </a:ln>
                <a:solidFill>
                  <a:schemeClr val="tx1"/>
                </a:solidFill>
                <a:effectLst/>
                <a:latin typeface="+mj-lt"/>
              </a:rPr>
              <a:t>heavier payloads</a:t>
            </a:r>
            <a:r>
              <a:rPr kumimoji="0" lang="en-US" altLang="en-US" sz="1800" b="0" i="0" u="none" strike="noStrike" cap="none" normalizeH="0" baseline="0" dirty="0">
                <a:ln>
                  <a:noFill/>
                </a:ln>
                <a:solidFill>
                  <a:schemeClr val="tx1"/>
                </a:solidFill>
                <a:effectLst/>
                <a:latin typeface="+mj-lt"/>
              </a:rPr>
              <a:t> or at specific launch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Successful launches (orange) are concentrated in certain </a:t>
            </a:r>
            <a:r>
              <a:rPr kumimoji="0" lang="en-US" altLang="en-US" sz="1800" b="1" i="0" u="none" strike="noStrike" cap="none" normalizeH="0" baseline="0" dirty="0">
                <a:ln>
                  <a:noFill/>
                </a:ln>
                <a:solidFill>
                  <a:schemeClr val="tx1"/>
                </a:solidFill>
                <a:effectLst/>
                <a:latin typeface="+mj-lt"/>
              </a:rPr>
              <a:t>optimal payload ranges</a:t>
            </a:r>
            <a:r>
              <a:rPr kumimoji="0" lang="en-US" altLang="en-US" sz="1800" b="0" i="0" u="none" strike="noStrike" cap="none" normalizeH="0" baseline="0" dirty="0">
                <a:ln>
                  <a:noFill/>
                </a:ln>
                <a:solidFill>
                  <a:schemeClr val="tx1"/>
                </a:solidFill>
                <a:effectLst/>
                <a:latin typeface="+mj-lt"/>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This visualization highlights </a:t>
            </a:r>
            <a:r>
              <a:rPr kumimoji="0" lang="en-US" altLang="en-US" sz="1800" b="1" i="0" u="none" strike="noStrike" cap="none" normalizeH="0" baseline="0" dirty="0">
                <a:ln>
                  <a:noFill/>
                </a:ln>
                <a:solidFill>
                  <a:schemeClr val="tx1"/>
                </a:solidFill>
                <a:effectLst/>
                <a:latin typeface="+mj-lt"/>
              </a:rPr>
              <a:t>which payloads and launch sites</a:t>
            </a:r>
            <a:r>
              <a:rPr kumimoji="0" lang="en-US" altLang="en-US" sz="1800" b="0" i="0" u="none" strike="noStrike" cap="none" normalizeH="0" baseline="0" dirty="0">
                <a:ln>
                  <a:noFill/>
                </a:ln>
                <a:solidFill>
                  <a:schemeClr val="tx1"/>
                </a:solidFill>
                <a:effectLst/>
                <a:latin typeface="+mj-lt"/>
              </a:rPr>
              <a:t> have historically higher success rates, guiding predictive analysis and operational decisions.</a:t>
            </a:r>
          </a:p>
        </p:txBody>
      </p:sp>
      <p:sp>
        <p:nvSpPr>
          <p:cNvPr id="13" name="Content Placeholder 2">
            <a:extLst>
              <a:ext uri="{FF2B5EF4-FFF2-40B4-BE49-F238E27FC236}">
                <a16:creationId xmlns:a16="http://schemas.microsoft.com/office/drawing/2014/main" id="{AED6B35A-64E5-B788-9226-1ADCF5F32C0C}"/>
              </a:ext>
            </a:extLst>
          </p:cNvPr>
          <p:cNvSpPr txBox="1">
            <a:spLocks/>
          </p:cNvSpPr>
          <p:nvPr/>
        </p:nvSpPr>
        <p:spPr>
          <a:xfrm>
            <a:off x="566252" y="1547236"/>
            <a:ext cx="10445131" cy="46536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Relationship between Payload Mass and Launch Site</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7A851DF0-9983-EB2B-2EB3-E011CFC3F5F0}"/>
              </a:ext>
            </a:extLst>
          </p:cNvPr>
          <p:cNvPicPr>
            <a:picLocks noChangeAspect="1"/>
          </p:cNvPicPr>
          <p:nvPr/>
        </p:nvPicPr>
        <p:blipFill>
          <a:blip r:embed="rId3"/>
          <a:stretch>
            <a:fillRect/>
          </a:stretch>
        </p:blipFill>
        <p:spPr>
          <a:xfrm>
            <a:off x="829278" y="1532466"/>
            <a:ext cx="6821225" cy="4563533"/>
          </a:xfrm>
          <a:prstGeom prst="rect">
            <a:avLst/>
          </a:prstGeom>
        </p:spPr>
      </p:pic>
      <p:sp>
        <p:nvSpPr>
          <p:cNvPr id="8" name="TextBox 7">
            <a:extLst>
              <a:ext uri="{FF2B5EF4-FFF2-40B4-BE49-F238E27FC236}">
                <a16:creationId xmlns:a16="http://schemas.microsoft.com/office/drawing/2014/main" id="{F026DC9E-BB34-5BF6-3BFC-7228C7088BE8}"/>
              </a:ext>
            </a:extLst>
          </p:cNvPr>
          <p:cNvSpPr txBox="1"/>
          <p:nvPr/>
        </p:nvSpPr>
        <p:spPr>
          <a:xfrm>
            <a:off x="7735169" y="1456312"/>
            <a:ext cx="3974230" cy="4618187"/>
          </a:xfrm>
          <a:prstGeom prst="rect">
            <a:avLst/>
          </a:prstGeom>
          <a:noFill/>
        </p:spPr>
        <p:txBody>
          <a:bodyPr wrap="square">
            <a:spAutoFit/>
          </a:bodyPr>
          <a:lstStyle/>
          <a:p>
            <a:pPr>
              <a:lnSpc>
                <a:spcPct val="150000"/>
              </a:lnSpc>
              <a:buNone/>
            </a:pPr>
            <a:r>
              <a:rPr lang="en-US" b="1" dirty="0">
                <a:effectLst/>
                <a:latin typeface="+mj-lt"/>
              </a:rPr>
              <a:t>Success Rate by Orbit Type</a:t>
            </a:r>
            <a:endParaRPr lang="en-US" b="0" dirty="0">
              <a:effectLst/>
              <a:latin typeface="+mj-lt"/>
            </a:endParaRPr>
          </a:p>
          <a:p>
            <a:pPr>
              <a:lnSpc>
                <a:spcPct val="150000"/>
              </a:lnSpc>
              <a:buNone/>
            </a:pPr>
            <a:r>
              <a:rPr lang="en-US" b="0" dirty="0">
                <a:effectLst/>
                <a:latin typeface="+mj-lt"/>
              </a:rPr>
              <a:t>- LEO and ISS orbits show moderate success rates (~55–60%) due to early mission failures.  </a:t>
            </a:r>
          </a:p>
          <a:p>
            <a:pPr>
              <a:lnSpc>
                <a:spcPct val="150000"/>
              </a:lnSpc>
              <a:buNone/>
            </a:pPr>
            <a:r>
              <a:rPr lang="en-US" b="0" dirty="0">
                <a:effectLst/>
                <a:latin typeface="+mj-lt"/>
              </a:rPr>
              <a:t>- Rare or high-energy orbits (GEO, ES-L1, HEO, VLEO) show perfect success rates (1.0), reflecting </a:t>
            </a:r>
            <a:r>
              <a:rPr lang="en-US" b="1" dirty="0">
                <a:effectLst/>
                <a:latin typeface="+mj-lt"/>
              </a:rPr>
              <a:t>fewer launches and successful outcomes</a:t>
            </a:r>
            <a:r>
              <a:rPr lang="en-US" b="0" dirty="0">
                <a:effectLst/>
                <a:latin typeface="+mj-lt"/>
              </a:rPr>
              <a:t>.  </a:t>
            </a:r>
          </a:p>
          <a:p>
            <a:pPr>
              <a:lnSpc>
                <a:spcPct val="150000"/>
              </a:lnSpc>
              <a:buNone/>
            </a:pPr>
            <a:r>
              <a:rPr lang="en-US" b="0" dirty="0">
                <a:effectLst/>
                <a:latin typeface="+mj-lt"/>
              </a:rPr>
              <a:t>- Indicates that </a:t>
            </a:r>
            <a:r>
              <a:rPr lang="en-US" b="1" dirty="0">
                <a:effectLst/>
                <a:latin typeface="+mj-lt"/>
              </a:rPr>
              <a:t>mission complexity and frequency</a:t>
            </a:r>
            <a:r>
              <a:rPr lang="en-US" b="0" dirty="0">
                <a:effectLst/>
                <a:latin typeface="+mj-lt"/>
              </a:rPr>
              <a:t> can affect observed success rates.</a:t>
            </a: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60D26F3B-11BD-58E2-035A-61B94271B15B}"/>
              </a:ext>
            </a:extLst>
          </p:cNvPr>
          <p:cNvPicPr>
            <a:picLocks noChangeAspect="1"/>
          </p:cNvPicPr>
          <p:nvPr/>
        </p:nvPicPr>
        <p:blipFill>
          <a:blip r:embed="rId3"/>
          <a:stretch>
            <a:fillRect/>
          </a:stretch>
        </p:blipFill>
        <p:spPr>
          <a:xfrm>
            <a:off x="770011" y="1637583"/>
            <a:ext cx="7203984" cy="3582833"/>
          </a:xfrm>
          <a:prstGeom prst="rect">
            <a:avLst/>
          </a:prstGeom>
        </p:spPr>
      </p:pic>
      <p:sp>
        <p:nvSpPr>
          <p:cNvPr id="8" name="TextBox 7">
            <a:extLst>
              <a:ext uri="{FF2B5EF4-FFF2-40B4-BE49-F238E27FC236}">
                <a16:creationId xmlns:a16="http://schemas.microsoft.com/office/drawing/2014/main" id="{AA76D99C-F0D5-E149-11B5-FD96E5657D26}"/>
              </a:ext>
            </a:extLst>
          </p:cNvPr>
          <p:cNvSpPr txBox="1"/>
          <p:nvPr/>
        </p:nvSpPr>
        <p:spPr>
          <a:xfrm>
            <a:off x="8368374" y="1870374"/>
            <a:ext cx="3053615" cy="2957861"/>
          </a:xfrm>
          <a:prstGeom prst="rect">
            <a:avLst/>
          </a:prstGeom>
          <a:noFill/>
        </p:spPr>
        <p:txBody>
          <a:bodyPr wrap="square">
            <a:spAutoFit/>
          </a:bodyPr>
          <a:lstStyle>
            <a:defPPr>
              <a:defRPr lang="en-US"/>
            </a:defPPr>
            <a:lvl1pPr>
              <a:lnSpc>
                <a:spcPct val="150000"/>
              </a:lnSpc>
              <a:buNone/>
              <a:defRPr b="1">
                <a:effectLst/>
                <a:latin typeface="+mj-lt"/>
              </a:defRPr>
            </a:lvl1pPr>
          </a:lstStyle>
          <a:p>
            <a:r>
              <a:rPr lang="en-US" dirty="0"/>
              <a:t>You can observe that in the LEO orbit, success seems to be related to the number of flights. Conversely, in the GTO orbit, there appears to be no relationship between flight number and success.</a:t>
            </a: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264F0E99-05E7-4831-7493-A8AEE1A7FAF9}"/>
              </a:ext>
            </a:extLst>
          </p:cNvPr>
          <p:cNvPicPr>
            <a:picLocks noChangeAspect="1"/>
          </p:cNvPicPr>
          <p:nvPr/>
        </p:nvPicPr>
        <p:blipFill>
          <a:blip r:embed="rId3"/>
          <a:stretch>
            <a:fillRect/>
          </a:stretch>
        </p:blipFill>
        <p:spPr>
          <a:xfrm>
            <a:off x="625632" y="1507808"/>
            <a:ext cx="8292142" cy="4097656"/>
          </a:xfrm>
          <a:prstGeom prst="rect">
            <a:avLst/>
          </a:prstGeom>
        </p:spPr>
      </p:pic>
      <p:sp>
        <p:nvSpPr>
          <p:cNvPr id="8" name="TextBox 7">
            <a:extLst>
              <a:ext uri="{FF2B5EF4-FFF2-40B4-BE49-F238E27FC236}">
                <a16:creationId xmlns:a16="http://schemas.microsoft.com/office/drawing/2014/main" id="{5B15D1A9-A6B2-2BEF-6FCC-EE62AE117453}"/>
              </a:ext>
            </a:extLst>
          </p:cNvPr>
          <p:cNvSpPr txBox="1"/>
          <p:nvPr/>
        </p:nvSpPr>
        <p:spPr>
          <a:xfrm>
            <a:off x="9047747" y="1534571"/>
            <a:ext cx="2954956" cy="3788858"/>
          </a:xfrm>
          <a:prstGeom prst="rect">
            <a:avLst/>
          </a:prstGeom>
          <a:noFill/>
        </p:spPr>
        <p:txBody>
          <a:bodyPr wrap="square">
            <a:spAutoFit/>
          </a:bodyPr>
          <a:lstStyle>
            <a:defPPr>
              <a:defRPr lang="en-US"/>
            </a:defPPr>
            <a:lvl1pPr>
              <a:lnSpc>
                <a:spcPct val="150000"/>
              </a:lnSpc>
              <a:buNone/>
              <a:defRPr b="1">
                <a:effectLst/>
                <a:latin typeface="+mj-lt"/>
              </a:defRPr>
            </a:lvl1pPr>
          </a:lstStyle>
          <a:p>
            <a:r>
              <a:rPr lang="en-IN" dirty="0"/>
              <a:t>With heavy payloads the successful landing or positive landing rate are more for </a:t>
            </a:r>
            <a:r>
              <a:rPr lang="en-IN" dirty="0" err="1"/>
              <a:t>Polar,LEO</a:t>
            </a:r>
            <a:r>
              <a:rPr lang="en-IN" dirty="0"/>
              <a:t> and ISS.</a:t>
            </a:r>
          </a:p>
          <a:p>
            <a:r>
              <a:rPr lang="en-IN" dirty="0"/>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C12F3AD-52F3-439E-52E5-22C608D0218D}"/>
              </a:ext>
            </a:extLst>
          </p:cNvPr>
          <p:cNvPicPr>
            <a:picLocks noChangeAspect="1"/>
          </p:cNvPicPr>
          <p:nvPr/>
        </p:nvPicPr>
        <p:blipFill>
          <a:blip r:embed="rId3"/>
          <a:stretch>
            <a:fillRect/>
          </a:stretch>
        </p:blipFill>
        <p:spPr>
          <a:xfrm>
            <a:off x="734028" y="1609983"/>
            <a:ext cx="7894716" cy="4466123"/>
          </a:xfrm>
          <a:prstGeom prst="rect">
            <a:avLst/>
          </a:prstGeom>
        </p:spPr>
      </p:pic>
      <p:sp>
        <p:nvSpPr>
          <p:cNvPr id="8" name="TextBox 7">
            <a:extLst>
              <a:ext uri="{FF2B5EF4-FFF2-40B4-BE49-F238E27FC236}">
                <a16:creationId xmlns:a16="http://schemas.microsoft.com/office/drawing/2014/main" id="{2404E2B6-C741-0491-D805-F2FB7B15889E}"/>
              </a:ext>
            </a:extLst>
          </p:cNvPr>
          <p:cNvSpPr txBox="1"/>
          <p:nvPr/>
        </p:nvSpPr>
        <p:spPr>
          <a:xfrm>
            <a:off x="9035716" y="1962835"/>
            <a:ext cx="2422256" cy="1200329"/>
          </a:xfrm>
          <a:prstGeom prst="rect">
            <a:avLst/>
          </a:prstGeom>
          <a:noFill/>
        </p:spPr>
        <p:txBody>
          <a:bodyPr wrap="square">
            <a:spAutoFit/>
          </a:bodyPr>
          <a:lstStyle/>
          <a:p>
            <a:r>
              <a:rPr lang="en-IN" dirty="0"/>
              <a:t>you can observe that 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574882" y="1825625"/>
            <a:ext cx="6511490" cy="2987007"/>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 </a:t>
            </a:r>
            <a:r>
              <a:rPr lang="en-US" sz="2200" dirty="0">
                <a:solidFill>
                  <a:schemeClr val="accent3">
                    <a:lumMod val="25000"/>
                  </a:schemeClr>
                </a:solidFill>
                <a:latin typeface="Abadi" panose="020B0604020104020204" pitchFamily="34" charset="0"/>
              </a:rPr>
              <a:t>Find unique launch sites.</a:t>
            </a:r>
          </a:p>
          <a:p>
            <a:pPr>
              <a:lnSpc>
                <a:spcPct val="100000"/>
              </a:lnSpc>
              <a:spcBef>
                <a:spcPts val="1400"/>
              </a:spcBef>
            </a:pPr>
            <a:r>
              <a:rPr lang="en-US" sz="2200" b="1" dirty="0">
                <a:solidFill>
                  <a:schemeClr val="accent3">
                    <a:lumMod val="25000"/>
                  </a:schemeClr>
                </a:solidFill>
                <a:latin typeface="Abadi" panose="020B0604020104020204" pitchFamily="34" charset="0"/>
              </a:rPr>
              <a:t>Result: </a:t>
            </a:r>
            <a:r>
              <a:rPr lang="en-US" sz="2200" dirty="0">
                <a:solidFill>
                  <a:schemeClr val="accent3">
                    <a:lumMod val="25000"/>
                  </a:schemeClr>
                </a:solidFill>
                <a:latin typeface="Abadi" panose="020B0604020104020204" pitchFamily="34" charset="0"/>
              </a:rPr>
              <a:t>CCAFS LC-40, CCAFS SLC-40, KSC LC-39A, VAFB SLC-4E</a:t>
            </a:r>
          </a:p>
          <a:p>
            <a:pPr>
              <a:lnSpc>
                <a:spcPct val="100000"/>
              </a:lnSpc>
              <a:spcBef>
                <a:spcPts val="1400"/>
              </a:spcBef>
            </a:pPr>
            <a:r>
              <a:rPr lang="en-US" sz="2200" b="1" dirty="0">
                <a:solidFill>
                  <a:schemeClr val="accent3">
                    <a:lumMod val="25000"/>
                  </a:schemeClr>
                </a:solidFill>
                <a:latin typeface="Abadi" panose="020B0604020104020204" pitchFamily="34" charset="0"/>
              </a:rPr>
              <a:t>Explanation: </a:t>
            </a:r>
            <a:r>
              <a:rPr lang="en-US" sz="2200" dirty="0">
                <a:solidFill>
                  <a:schemeClr val="accent3">
                    <a:lumMod val="25000"/>
                  </a:schemeClr>
                </a:solidFill>
                <a:latin typeface="Abadi" panose="020B0604020104020204" pitchFamily="34" charset="0"/>
              </a:rPr>
              <a:t>Identifying launch sites helps focus analysis on site-specific success patterns and payload performance.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254CB92-B1FB-E8B9-3ACC-5C159E3D7EC0}"/>
              </a:ext>
            </a:extLst>
          </p:cNvPr>
          <p:cNvPicPr>
            <a:picLocks noChangeAspect="1"/>
          </p:cNvPicPr>
          <p:nvPr/>
        </p:nvPicPr>
        <p:blipFill>
          <a:blip r:embed="rId3"/>
          <a:stretch>
            <a:fillRect/>
          </a:stretch>
        </p:blipFill>
        <p:spPr>
          <a:xfrm>
            <a:off x="1137872" y="1825625"/>
            <a:ext cx="2067341" cy="28005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3987"/>
            <a:ext cx="9442394" cy="1485466"/>
          </a:xfrm>
          <a:prstGeom prst="rect">
            <a:avLst/>
          </a:prstGeom>
        </p:spPr>
        <p:txBody>
          <a:bodyPr>
            <a:normAutofit/>
          </a:bodyPr>
          <a:lstStyle/>
          <a:p>
            <a:r>
              <a:rPr lang="en-US" dirty="0"/>
              <a:t>%%</a:t>
            </a:r>
            <a:r>
              <a:rPr lang="en-US" dirty="0" err="1"/>
              <a:t>sql</a:t>
            </a:r>
            <a:endParaRPr lang="en-US" dirty="0"/>
          </a:p>
          <a:p>
            <a:pPr marL="0" indent="0">
              <a:buNone/>
            </a:pPr>
            <a:r>
              <a:rPr lang="en-US" dirty="0"/>
              <a:t>SELECT * FROM SPACEXTABLE WHERE "</a:t>
            </a:r>
            <a:r>
              <a:rPr lang="en-US" dirty="0" err="1"/>
              <a:t>Launch_Site</a:t>
            </a:r>
            <a:r>
              <a:rPr lang="en-US" dirty="0"/>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709D4A9-0C64-278F-ACE6-EC109BCBF6D1}"/>
              </a:ext>
            </a:extLst>
          </p:cNvPr>
          <p:cNvPicPr>
            <a:picLocks noChangeAspect="1"/>
          </p:cNvPicPr>
          <p:nvPr/>
        </p:nvPicPr>
        <p:blipFill>
          <a:blip r:embed="rId3"/>
          <a:stretch>
            <a:fillRect/>
          </a:stretch>
        </p:blipFill>
        <p:spPr>
          <a:xfrm>
            <a:off x="853601" y="2984976"/>
            <a:ext cx="9232771" cy="1927144"/>
          </a:xfrm>
          <a:prstGeom prst="rect">
            <a:avLst/>
          </a:prstGeom>
        </p:spPr>
      </p:pic>
      <p:sp>
        <p:nvSpPr>
          <p:cNvPr id="7" name="Rectangle 1">
            <a:extLst>
              <a:ext uri="{FF2B5EF4-FFF2-40B4-BE49-F238E27FC236}">
                <a16:creationId xmlns:a16="http://schemas.microsoft.com/office/drawing/2014/main" id="{F8788208-0BBB-3BB0-D551-DCEB29A2D229}"/>
              </a:ext>
            </a:extLst>
          </p:cNvPr>
          <p:cNvSpPr>
            <a:spLocks noChangeArrowheads="1"/>
          </p:cNvSpPr>
          <p:nvPr/>
        </p:nvSpPr>
        <p:spPr bwMode="auto">
          <a:xfrm>
            <a:off x="664143" y="5190498"/>
            <a:ext cx="10183529"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The query selects the </a:t>
            </a:r>
            <a:r>
              <a:rPr kumimoji="0" lang="en-US" altLang="en-US" sz="1800" b="1" i="0" u="none" strike="noStrike" cap="none" normalizeH="0" baseline="0" dirty="0">
                <a:ln>
                  <a:noFill/>
                </a:ln>
                <a:solidFill>
                  <a:schemeClr val="tx1"/>
                </a:solidFill>
                <a:effectLst/>
                <a:latin typeface="+mj-lt"/>
              </a:rPr>
              <a:t>first 5 records</a:t>
            </a:r>
            <a:r>
              <a:rPr kumimoji="0" lang="en-US" altLang="en-US" sz="1800" b="0" i="0" u="none" strike="noStrike" cap="none" normalizeH="0" baseline="0" dirty="0">
                <a:ln>
                  <a:noFill/>
                </a:ln>
                <a:solidFill>
                  <a:schemeClr val="tx1"/>
                </a:solidFill>
                <a:effectLst/>
                <a:latin typeface="+mj-lt"/>
              </a:rPr>
              <a:t> where the launch site name starts with </a:t>
            </a:r>
            <a:r>
              <a:rPr kumimoji="0" lang="en-US" altLang="en-US" sz="1800" b="1" i="0" u="none" strike="noStrike" cap="none" normalizeH="0" baseline="0" dirty="0">
                <a:ln>
                  <a:noFill/>
                </a:ln>
                <a:solidFill>
                  <a:schemeClr val="tx1"/>
                </a:solidFill>
                <a:effectLst/>
                <a:latin typeface="+mj-lt"/>
              </a:rPr>
              <a:t>“CCA”</a:t>
            </a:r>
            <a:r>
              <a:rPr kumimoji="0" lang="en-US" altLang="en-US" sz="1800" b="0" i="0" u="none" strike="noStrike" cap="none" normalizeH="0" baseline="0" dirty="0">
                <a:ln>
                  <a:noFill/>
                </a:ln>
                <a:solidFill>
                  <a:schemeClr val="tx1"/>
                </a:solidFill>
                <a:effectLst/>
                <a:latin typeface="+mj-lt"/>
              </a:rPr>
              <a:t> (Cape Canaveral Air Force Station).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This helps quickly inspect the data for specific launch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rPr>
              <a:t>Useful for verifying </a:t>
            </a:r>
            <a:r>
              <a:rPr kumimoji="0" lang="en-US" altLang="en-US" sz="1800" b="1" i="0" u="none" strike="noStrike" cap="none" normalizeH="0" baseline="0" dirty="0">
                <a:ln>
                  <a:noFill/>
                </a:ln>
                <a:solidFill>
                  <a:schemeClr val="tx1"/>
                </a:solidFill>
                <a:effectLst/>
                <a:latin typeface="+mj-lt"/>
              </a:rPr>
              <a:t>payloads, booster versions, and success/failure status</a:t>
            </a:r>
            <a:r>
              <a:rPr kumimoji="0" lang="en-US" altLang="en-US" sz="1800" b="0" i="0" u="none" strike="noStrike" cap="none" normalizeH="0" baseline="0" dirty="0">
                <a:ln>
                  <a:noFill/>
                </a:ln>
                <a:solidFill>
                  <a:schemeClr val="tx1"/>
                </a:solidFill>
                <a:effectLst/>
                <a:latin typeface="+mj-lt"/>
              </a:rPr>
              <a:t> for these sites before deeper analysis.</a:t>
            </a:r>
          </a:p>
        </p:txBody>
      </p:sp>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07662" y="1575368"/>
            <a:ext cx="3585412"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total payload mass carried by all boosters launched for NASA missions.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Helps understand the scale of payloads handled for a specific customer.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Useful for comparing contributions of different customers and evaluating payload distribution across launch sites.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51D9E2A-524C-3016-8673-7B9A4A6B3D50}"/>
              </a:ext>
            </a:extLst>
          </p:cNvPr>
          <p:cNvPicPr>
            <a:picLocks noChangeAspect="1"/>
          </p:cNvPicPr>
          <p:nvPr/>
        </p:nvPicPr>
        <p:blipFill>
          <a:blip r:embed="rId3"/>
          <a:stretch>
            <a:fillRect/>
          </a:stretch>
        </p:blipFill>
        <p:spPr>
          <a:xfrm>
            <a:off x="598926" y="1660184"/>
            <a:ext cx="7231944" cy="33160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35478" y="1825625"/>
            <a:ext cx="3122494"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average payload mass carried by the F9 v1.1 booster version.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Helps understand the typical payload range handled by this specific booster.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Useful for performance comparison between booster versions and assessing reliability at different payloads.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FCE7121-422A-51E7-CE0F-28919DCCB3B6}"/>
              </a:ext>
            </a:extLst>
          </p:cNvPr>
          <p:cNvPicPr>
            <a:picLocks noChangeAspect="1"/>
          </p:cNvPicPr>
          <p:nvPr/>
        </p:nvPicPr>
        <p:blipFill>
          <a:blip r:embed="rId3"/>
          <a:stretch>
            <a:fillRect/>
          </a:stretch>
        </p:blipFill>
        <p:spPr>
          <a:xfrm>
            <a:off x="634573" y="1794344"/>
            <a:ext cx="7582890" cy="402894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43486" y="1738437"/>
            <a:ext cx="3320716"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rPr>
              <a:t>This query identifies the earliest date when a booster achieved a successful landing on a ground pad.</a:t>
            </a:r>
          </a:p>
          <a:p>
            <a:pPr>
              <a:lnSpc>
                <a:spcPct val="100000"/>
              </a:lnSpc>
              <a:spcBef>
                <a:spcPts val="1400"/>
              </a:spcBef>
            </a:pPr>
            <a:r>
              <a:rPr lang="en-US" sz="2200" dirty="0">
                <a:solidFill>
                  <a:schemeClr val="accent3">
                    <a:lumMod val="25000"/>
                  </a:schemeClr>
                </a:solidFill>
              </a:rPr>
              <a:t>Helps track SpaceX’s progress in achieving reusable booster technology.</a:t>
            </a:r>
          </a:p>
          <a:p>
            <a:pPr>
              <a:lnSpc>
                <a:spcPct val="100000"/>
              </a:lnSpc>
              <a:spcBef>
                <a:spcPts val="1400"/>
              </a:spcBef>
            </a:pPr>
            <a:r>
              <a:rPr lang="en-US" sz="2200" dirty="0">
                <a:solidFill>
                  <a:schemeClr val="accent3">
                    <a:lumMod val="25000"/>
                  </a:schemeClr>
                </a:solidFill>
              </a:rPr>
              <a:t>Provides a reference point for analyzing how subsequent launches and landings have improved over time.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6B419AE-1A4D-B38A-69D8-DBFE4D76E959}"/>
              </a:ext>
            </a:extLst>
          </p:cNvPr>
          <p:cNvPicPr>
            <a:picLocks noChangeAspect="1"/>
          </p:cNvPicPr>
          <p:nvPr/>
        </p:nvPicPr>
        <p:blipFill>
          <a:blip r:embed="rId3"/>
          <a:stretch>
            <a:fillRect/>
          </a:stretch>
        </p:blipFill>
        <p:spPr>
          <a:xfrm>
            <a:off x="770011" y="1534109"/>
            <a:ext cx="7545633" cy="47126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78316" y="1812825"/>
            <a:ext cx="4663439" cy="435133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rPr>
              <a:t>This query retrieves the booster names that successfully landed on the drone ship while carrying a moderate payload (4000–6000 kg).</a:t>
            </a:r>
          </a:p>
          <a:p>
            <a:pPr>
              <a:lnSpc>
                <a:spcPct val="100000"/>
              </a:lnSpc>
              <a:spcBef>
                <a:spcPts val="1400"/>
              </a:spcBef>
            </a:pPr>
            <a:r>
              <a:rPr lang="en-US" sz="2200" dirty="0">
                <a:solidFill>
                  <a:schemeClr val="accent3">
                    <a:lumMod val="25000"/>
                  </a:schemeClr>
                </a:solidFill>
              </a:rPr>
              <a:t>Helps identify which boosters perform reliably under specific payload conditions.</a:t>
            </a:r>
          </a:p>
          <a:p>
            <a:pPr>
              <a:lnSpc>
                <a:spcPct val="100000"/>
              </a:lnSpc>
              <a:spcBef>
                <a:spcPts val="1400"/>
              </a:spcBef>
            </a:pPr>
            <a:r>
              <a:rPr lang="en-US" sz="2200" dirty="0">
                <a:solidFill>
                  <a:schemeClr val="accent3">
                    <a:lumMod val="25000"/>
                  </a:schemeClr>
                </a:solidFill>
              </a:rPr>
              <a:t>Provides insight into the relationship between payload mass and landing success for operational planning.</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17C9EA0-379E-302E-7312-88AD3D0DD4BD}"/>
              </a:ext>
            </a:extLst>
          </p:cNvPr>
          <p:cNvPicPr>
            <a:picLocks noChangeAspect="1"/>
          </p:cNvPicPr>
          <p:nvPr/>
        </p:nvPicPr>
        <p:blipFill>
          <a:blip r:embed="rId3"/>
          <a:stretch>
            <a:fillRect/>
          </a:stretch>
        </p:blipFill>
        <p:spPr>
          <a:xfrm>
            <a:off x="770011" y="1467779"/>
            <a:ext cx="6019377" cy="512306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204633" y="1674235"/>
            <a:ext cx="3296652"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calculates the total count of successful and failed missions.</a:t>
            </a:r>
          </a:p>
          <a:p>
            <a:pPr>
              <a:lnSpc>
                <a:spcPct val="100000"/>
              </a:lnSpc>
              <a:spcBef>
                <a:spcPts val="1400"/>
              </a:spcBef>
            </a:pPr>
            <a:r>
              <a:rPr lang="en-US" sz="2200" dirty="0">
                <a:solidFill>
                  <a:schemeClr val="accent3">
                    <a:lumMod val="25000"/>
                  </a:schemeClr>
                </a:solidFill>
                <a:latin typeface="Abadi" panose="020B0604020104020204" pitchFamily="34" charset="0"/>
              </a:rPr>
              <a:t>Helps quickly assess the overall success rate of SpaceX launches.</a:t>
            </a:r>
          </a:p>
          <a:p>
            <a:pPr>
              <a:lnSpc>
                <a:spcPct val="100000"/>
              </a:lnSpc>
              <a:spcBef>
                <a:spcPts val="1400"/>
              </a:spcBef>
            </a:pPr>
            <a:r>
              <a:rPr lang="en-US" sz="2200" dirty="0">
                <a:solidFill>
                  <a:schemeClr val="accent3">
                    <a:lumMod val="25000"/>
                  </a:schemeClr>
                </a:solidFill>
                <a:latin typeface="Abadi" panose="020B0604020104020204" pitchFamily="34" charset="0"/>
              </a:rPr>
              <a:t>Provides a clear metric for evaluating mission reliability and identifying patterns for further analysis.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684C3A2-2F99-89F1-C04D-D74EC3E9534D}"/>
              </a:ext>
            </a:extLst>
          </p:cNvPr>
          <p:cNvPicPr>
            <a:picLocks noChangeAspect="1"/>
          </p:cNvPicPr>
          <p:nvPr/>
        </p:nvPicPr>
        <p:blipFill>
          <a:blip r:embed="rId3"/>
          <a:stretch>
            <a:fillRect/>
          </a:stretch>
        </p:blipFill>
        <p:spPr>
          <a:xfrm>
            <a:off x="947670" y="1444941"/>
            <a:ext cx="6716062" cy="498227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15277" y="1674235"/>
            <a:ext cx="632861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query identifies the booster(s) that carried the maximum payload mass in a single mission.</a:t>
            </a:r>
          </a:p>
          <a:p>
            <a:pPr>
              <a:lnSpc>
                <a:spcPct val="100000"/>
              </a:lnSpc>
              <a:spcBef>
                <a:spcPts val="1400"/>
              </a:spcBef>
            </a:pPr>
            <a:r>
              <a:rPr lang="en-US" sz="2200" dirty="0">
                <a:solidFill>
                  <a:schemeClr val="accent3">
                    <a:lumMod val="25000"/>
                  </a:schemeClr>
                </a:solidFill>
                <a:latin typeface="Abadi" panose="020B0604020104020204" pitchFamily="34" charset="0"/>
              </a:rPr>
              <a:t>Helps highlight the most capable boosters in terms of payload capacity.</a:t>
            </a:r>
          </a:p>
          <a:p>
            <a:pPr>
              <a:lnSpc>
                <a:spcPct val="100000"/>
              </a:lnSpc>
              <a:spcBef>
                <a:spcPts val="1400"/>
              </a:spcBef>
            </a:pPr>
            <a:r>
              <a:rPr lang="en-US" sz="2200" dirty="0">
                <a:solidFill>
                  <a:schemeClr val="accent3">
                    <a:lumMod val="25000"/>
                  </a:schemeClr>
                </a:solidFill>
                <a:latin typeface="Abadi" panose="020B0604020104020204" pitchFamily="34" charset="0"/>
              </a:rPr>
              <a:t>Useful for comparing booster performance and planning for future heavy-lift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4EE795F-DC49-3D29-3DBB-21AB6D795776}"/>
              </a:ext>
            </a:extLst>
          </p:cNvPr>
          <p:cNvPicPr>
            <a:picLocks noChangeAspect="1"/>
          </p:cNvPicPr>
          <p:nvPr/>
        </p:nvPicPr>
        <p:blipFill>
          <a:blip r:embed="rId3"/>
          <a:stretch>
            <a:fillRect/>
          </a:stretch>
        </p:blipFill>
        <p:spPr>
          <a:xfrm>
            <a:off x="841298" y="1472665"/>
            <a:ext cx="3891377" cy="53853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049CA2D6-EE46-F101-170B-D1CF2CEC19DF}"/>
              </a:ext>
            </a:extLst>
          </p:cNvPr>
          <p:cNvSpPr txBox="1"/>
          <p:nvPr/>
        </p:nvSpPr>
        <p:spPr>
          <a:xfrm>
            <a:off x="565377" y="1491652"/>
            <a:ext cx="6094638" cy="4401205"/>
          </a:xfrm>
          <a:prstGeom prst="rect">
            <a:avLst/>
          </a:prstGeom>
          <a:noFill/>
        </p:spPr>
        <p:txBody>
          <a:bodyPr wrap="square">
            <a:spAutoFit/>
          </a:bodyPr>
          <a:lstStyle/>
          <a:p>
            <a:pPr>
              <a:buNone/>
            </a:pPr>
            <a:r>
              <a:rPr lang="en-US" sz="2000" b="1" dirty="0">
                <a:latin typeface="Abadi" panose="020B0604020104020204" pitchFamily="34" charset="0"/>
              </a:rPr>
              <a:t>Summary of Methodologies</a:t>
            </a:r>
          </a:p>
          <a:p>
            <a:pPr>
              <a:buFont typeface="Arial" panose="020B0604020202020204" pitchFamily="34" charset="0"/>
              <a:buChar char="•"/>
            </a:pPr>
            <a:r>
              <a:rPr lang="en-US" sz="2000" dirty="0">
                <a:latin typeface="Abadi" panose="020B0604020104020204" pitchFamily="34" charset="0"/>
              </a:rPr>
              <a:t>Collected SpaceX Falcon 9 launch data using REST API, web scraping, and CSV datasets.</a:t>
            </a:r>
          </a:p>
          <a:p>
            <a:pPr>
              <a:buFont typeface="Arial" panose="020B0604020202020204" pitchFamily="34" charset="0"/>
              <a:buChar char="•"/>
            </a:pPr>
            <a:r>
              <a:rPr lang="en-US" sz="2000" dirty="0">
                <a:latin typeface="Abadi" panose="020B0604020104020204" pitchFamily="34" charset="0"/>
              </a:rPr>
              <a:t>Performed data wrangling to clean, merge, and structure the data for analysis.</a:t>
            </a:r>
          </a:p>
          <a:p>
            <a:pPr>
              <a:buFont typeface="Arial" panose="020B0604020202020204" pitchFamily="34" charset="0"/>
              <a:buChar char="•"/>
            </a:pPr>
            <a:r>
              <a:rPr lang="en-US" sz="2000" dirty="0">
                <a:latin typeface="Abadi" panose="020B0604020104020204" pitchFamily="34" charset="0"/>
              </a:rPr>
              <a:t>Conducted Exploratory Data Analysis (EDA) using SQL and visualization libraries.</a:t>
            </a:r>
          </a:p>
          <a:p>
            <a:pPr>
              <a:buFont typeface="Arial" panose="020B0604020202020204" pitchFamily="34" charset="0"/>
              <a:buChar char="•"/>
            </a:pPr>
            <a:r>
              <a:rPr lang="en-US" sz="2000" dirty="0">
                <a:latin typeface="Abadi" panose="020B0604020104020204" pitchFamily="34" charset="0"/>
              </a:rPr>
              <a:t>Built interactive maps with </a:t>
            </a:r>
            <a:r>
              <a:rPr lang="en-US" sz="2000" b="1" dirty="0">
                <a:latin typeface="Abadi" panose="020B0604020104020204" pitchFamily="34" charset="0"/>
              </a:rPr>
              <a:t>Folium</a:t>
            </a:r>
            <a:r>
              <a:rPr lang="en-US" sz="2000" dirty="0">
                <a:latin typeface="Abadi" panose="020B0604020104020204" pitchFamily="34" charset="0"/>
              </a:rPr>
              <a:t> to explore spatial launch patterns.</a:t>
            </a:r>
          </a:p>
          <a:p>
            <a:pPr>
              <a:buFont typeface="Arial" panose="020B0604020202020204" pitchFamily="34" charset="0"/>
              <a:buChar char="•"/>
            </a:pPr>
            <a:r>
              <a:rPr lang="en-US" sz="2000" dirty="0">
                <a:latin typeface="Abadi" panose="020B0604020104020204" pitchFamily="34" charset="0"/>
              </a:rPr>
              <a:t>Developed a </a:t>
            </a:r>
            <a:r>
              <a:rPr lang="en-US" sz="2000" b="1" dirty="0" err="1">
                <a:latin typeface="Abadi" panose="020B0604020104020204" pitchFamily="34" charset="0"/>
              </a:rPr>
              <a:t>Plotly</a:t>
            </a:r>
            <a:r>
              <a:rPr lang="en-US" sz="2000" b="1" dirty="0">
                <a:latin typeface="Abadi" panose="020B0604020104020204" pitchFamily="34" charset="0"/>
              </a:rPr>
              <a:t> Dash dashboard</a:t>
            </a:r>
            <a:r>
              <a:rPr lang="en-US" sz="2000" dirty="0">
                <a:latin typeface="Abadi" panose="020B0604020104020204" pitchFamily="34" charset="0"/>
              </a:rPr>
              <a:t> for dynamic data exploration.</a:t>
            </a:r>
          </a:p>
          <a:p>
            <a:pPr>
              <a:buFont typeface="Arial" panose="020B0604020202020204" pitchFamily="34" charset="0"/>
              <a:buChar char="•"/>
            </a:pPr>
            <a:r>
              <a:rPr lang="en-US" sz="2000" dirty="0">
                <a:latin typeface="Abadi" panose="020B0604020104020204" pitchFamily="34" charset="0"/>
              </a:rPr>
              <a:t>Applied </a:t>
            </a:r>
            <a:r>
              <a:rPr lang="en-US" sz="2000" b="1" dirty="0">
                <a:latin typeface="Abadi" panose="020B0604020104020204" pitchFamily="34" charset="0"/>
              </a:rPr>
              <a:t>machine learning classification models</a:t>
            </a:r>
            <a:r>
              <a:rPr lang="en-US" sz="2000" dirty="0">
                <a:latin typeface="Abadi" panose="020B0604020104020204" pitchFamily="34" charset="0"/>
              </a:rPr>
              <a:t> to predict launch success based on payload, site, and booster parameters.</a:t>
            </a:r>
          </a:p>
        </p:txBody>
      </p:sp>
      <p:sp>
        <p:nvSpPr>
          <p:cNvPr id="6" name="TextBox 5">
            <a:extLst>
              <a:ext uri="{FF2B5EF4-FFF2-40B4-BE49-F238E27FC236}">
                <a16:creationId xmlns:a16="http://schemas.microsoft.com/office/drawing/2014/main" id="{5D975EEC-F511-8B52-8E7B-4D8651CFDB21}"/>
              </a:ext>
            </a:extLst>
          </p:cNvPr>
          <p:cNvSpPr txBox="1"/>
          <p:nvPr/>
        </p:nvSpPr>
        <p:spPr>
          <a:xfrm>
            <a:off x="6966177" y="1491652"/>
            <a:ext cx="4491795" cy="4401205"/>
          </a:xfrm>
          <a:prstGeom prst="rect">
            <a:avLst/>
          </a:prstGeom>
          <a:noFill/>
        </p:spPr>
        <p:txBody>
          <a:bodyPr wrap="square">
            <a:spAutoFit/>
          </a:bodyPr>
          <a:lstStyle/>
          <a:p>
            <a:pPr>
              <a:buNone/>
            </a:pPr>
            <a:r>
              <a:rPr lang="en-US" sz="2000" b="1" dirty="0">
                <a:latin typeface="Abadi" panose="020B0604020104020204" pitchFamily="34" charset="0"/>
              </a:rPr>
              <a:t>Summary of Results</a:t>
            </a:r>
          </a:p>
          <a:p>
            <a:pPr>
              <a:buFont typeface="Arial" panose="020B0604020202020204" pitchFamily="34" charset="0"/>
              <a:buChar char="•"/>
            </a:pPr>
            <a:r>
              <a:rPr lang="en-US" sz="2000" dirty="0">
                <a:latin typeface="Abadi" panose="020B0604020104020204" pitchFamily="34" charset="0"/>
              </a:rPr>
              <a:t>Discovered that </a:t>
            </a:r>
            <a:r>
              <a:rPr lang="en-US" sz="2000" b="1" dirty="0">
                <a:latin typeface="Abadi" panose="020B0604020104020204" pitchFamily="34" charset="0"/>
              </a:rPr>
              <a:t>payload mass and launch site</a:t>
            </a:r>
            <a:r>
              <a:rPr lang="en-US" sz="2000" dirty="0">
                <a:latin typeface="Abadi" panose="020B0604020104020204" pitchFamily="34" charset="0"/>
              </a:rPr>
              <a:t> are strong indicators of mission success.</a:t>
            </a:r>
          </a:p>
          <a:p>
            <a:pPr>
              <a:buFont typeface="Arial" panose="020B0604020202020204" pitchFamily="34" charset="0"/>
              <a:buChar char="•"/>
            </a:pPr>
            <a:r>
              <a:rPr lang="en-US" sz="2000" dirty="0">
                <a:latin typeface="Abadi" panose="020B0604020104020204" pitchFamily="34" charset="0"/>
              </a:rPr>
              <a:t>Launches from </a:t>
            </a:r>
            <a:r>
              <a:rPr lang="en-US" sz="2000" b="1" dirty="0">
                <a:latin typeface="Abadi" panose="020B0604020104020204" pitchFamily="34" charset="0"/>
              </a:rPr>
              <a:t>KSC LC-39A</a:t>
            </a:r>
            <a:r>
              <a:rPr lang="en-US" sz="2000" dirty="0">
                <a:latin typeface="Abadi" panose="020B0604020104020204" pitchFamily="34" charset="0"/>
              </a:rPr>
              <a:t> showed the highest success rate.</a:t>
            </a:r>
          </a:p>
          <a:p>
            <a:pPr>
              <a:buFont typeface="Arial" panose="020B0604020202020204" pitchFamily="34" charset="0"/>
              <a:buChar char="•"/>
            </a:pPr>
            <a:r>
              <a:rPr lang="en-US" sz="2000" b="1" dirty="0">
                <a:latin typeface="Abadi" panose="020B0604020104020204" pitchFamily="34" charset="0"/>
              </a:rPr>
              <a:t>Reusable boosters</a:t>
            </a:r>
            <a:r>
              <a:rPr lang="en-US" sz="2000" dirty="0">
                <a:latin typeface="Abadi" panose="020B0604020104020204" pitchFamily="34" charset="0"/>
              </a:rPr>
              <a:t> significantly improved reliability and reduced cost.</a:t>
            </a:r>
          </a:p>
          <a:p>
            <a:pPr>
              <a:buFont typeface="Arial" panose="020B0604020202020204" pitchFamily="34" charset="0"/>
              <a:buChar char="•"/>
            </a:pPr>
            <a:r>
              <a:rPr lang="en-US" sz="2000" dirty="0">
                <a:latin typeface="Abadi" panose="020B0604020104020204" pitchFamily="34" charset="0"/>
              </a:rPr>
              <a:t>Interactive dashboard and maps effectively visualized insights for decision-making.</a:t>
            </a:r>
          </a:p>
          <a:p>
            <a:pPr>
              <a:buFont typeface="Arial" panose="020B0604020202020204" pitchFamily="34" charset="0"/>
              <a:buChar char="•"/>
            </a:pPr>
            <a:r>
              <a:rPr lang="en-US" sz="2000" dirty="0">
                <a:latin typeface="Abadi" panose="020B0604020104020204" pitchFamily="34" charset="0"/>
              </a:rPr>
              <a:t>Achieved a predictive model accuracy of around </a:t>
            </a:r>
            <a:r>
              <a:rPr lang="en-US" sz="2000" b="1" dirty="0">
                <a:latin typeface="Abadi" panose="020B0604020104020204" pitchFamily="34" charset="0"/>
              </a:rPr>
              <a:t>83%</a:t>
            </a:r>
            <a:r>
              <a:rPr lang="en-US" sz="2000" dirty="0">
                <a:latin typeface="Abadi" panose="020B0604020104020204" pitchFamily="34" charset="0"/>
              </a:rPr>
              <a:t>, confirming consistent classification performance.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007192" y="1565743"/>
            <a:ext cx="427841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rPr>
              <a:t>This query lists all failed drone ship landings in 2015, along with their booster versions and launch site names.</a:t>
            </a:r>
          </a:p>
          <a:p>
            <a:pPr>
              <a:lnSpc>
                <a:spcPct val="100000"/>
              </a:lnSpc>
              <a:spcBef>
                <a:spcPts val="1400"/>
              </a:spcBef>
            </a:pPr>
            <a:r>
              <a:rPr lang="en-US" sz="2200" dirty="0">
                <a:solidFill>
                  <a:schemeClr val="accent3">
                    <a:lumMod val="25000"/>
                  </a:schemeClr>
                </a:solidFill>
              </a:rPr>
              <a:t>Helps analyze early challenges in reusable booster technology.</a:t>
            </a:r>
          </a:p>
          <a:p>
            <a:pPr>
              <a:lnSpc>
                <a:spcPct val="100000"/>
              </a:lnSpc>
              <a:spcBef>
                <a:spcPts val="1400"/>
              </a:spcBef>
            </a:pPr>
            <a:r>
              <a:rPr lang="en-US" sz="2200" dirty="0">
                <a:solidFill>
                  <a:schemeClr val="accent3">
                    <a:lumMod val="25000"/>
                  </a:schemeClr>
                </a:solidFill>
              </a:rPr>
              <a:t>Provides insight into which booster versions and launch sites experienced difficulties during the initial years of drone ship landings.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F8662AB8-6F59-9736-5C0E-9A7508F4A4A2}"/>
              </a:ext>
            </a:extLst>
          </p:cNvPr>
          <p:cNvPicPr>
            <a:picLocks noChangeAspect="1"/>
          </p:cNvPicPr>
          <p:nvPr/>
        </p:nvPicPr>
        <p:blipFill>
          <a:blip r:embed="rId3"/>
          <a:stretch>
            <a:fillRect/>
          </a:stretch>
        </p:blipFill>
        <p:spPr>
          <a:xfrm>
            <a:off x="770011" y="1427650"/>
            <a:ext cx="5827248" cy="499956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40181" y="1515440"/>
            <a:ext cx="60582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rPr>
              <a:t>This query ranks the number of landing outcomes (e.g., Failure (drone ship), Success (ground pad)) between June 4, 2010, and March 20, 2017, in descending order.</a:t>
            </a:r>
          </a:p>
          <a:p>
            <a:pPr>
              <a:lnSpc>
                <a:spcPct val="100000"/>
              </a:lnSpc>
              <a:spcBef>
                <a:spcPts val="1400"/>
              </a:spcBef>
            </a:pPr>
            <a:r>
              <a:rPr lang="en-US" sz="2200" dirty="0">
                <a:solidFill>
                  <a:schemeClr val="accent3">
                    <a:lumMod val="25000"/>
                  </a:schemeClr>
                </a:solidFill>
              </a:rPr>
              <a:t>Helps identify which types of landings were most common during the early years of SpaceX’s booster recovery program.</a:t>
            </a:r>
          </a:p>
          <a:p>
            <a:pPr>
              <a:lnSpc>
                <a:spcPct val="100000"/>
              </a:lnSpc>
              <a:spcBef>
                <a:spcPts val="1400"/>
              </a:spcBef>
            </a:pPr>
            <a:r>
              <a:rPr lang="en-US" sz="2200" dirty="0">
                <a:solidFill>
                  <a:schemeClr val="accent3">
                    <a:lumMod val="25000"/>
                  </a:schemeClr>
                </a:solidFill>
              </a:rPr>
              <a:t>Provides insight into trends in landing success and failure rates over time, highlighting operational challenges and improvements.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138F915-7B8E-0ED5-DE8A-252CA434CC6F}"/>
              </a:ext>
            </a:extLst>
          </p:cNvPr>
          <p:cNvPicPr>
            <a:picLocks noChangeAspect="1"/>
          </p:cNvPicPr>
          <p:nvPr/>
        </p:nvPicPr>
        <p:blipFill>
          <a:blip r:embed="rId3"/>
          <a:stretch>
            <a:fillRect/>
          </a:stretch>
        </p:blipFill>
        <p:spPr>
          <a:xfrm>
            <a:off x="889335" y="1405289"/>
            <a:ext cx="4650845" cy="538052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11453" y="1363892"/>
            <a:ext cx="4562373" cy="2207081"/>
          </a:xfrm>
          <a:prstGeom prst="rect">
            <a:avLst/>
          </a:prstGeom>
        </p:spPr>
        <p:txBody>
          <a:bodyPr lIns="91440" tIns="45720" rIns="91440" bIns="45720" anchor="t">
            <a:normAutofit/>
          </a:bodyPr>
          <a:lstStyle/>
          <a:p>
            <a:pPr>
              <a:lnSpc>
                <a:spcPct val="100000"/>
              </a:lnSpc>
              <a:spcBef>
                <a:spcPts val="1400"/>
              </a:spcBef>
            </a:pPr>
            <a:r>
              <a:rPr lang="en-US" sz="1400" dirty="0">
                <a:solidFill>
                  <a:schemeClr val="accent3">
                    <a:lumMod val="25000"/>
                  </a:schemeClr>
                </a:solidFill>
              </a:rPr>
              <a:t>Red circles: Represent each SpaceX launch site with a radius of 1000 meters.</a:t>
            </a:r>
          </a:p>
          <a:p>
            <a:pPr>
              <a:lnSpc>
                <a:spcPct val="100000"/>
              </a:lnSpc>
              <a:spcBef>
                <a:spcPts val="1400"/>
              </a:spcBef>
            </a:pPr>
            <a:r>
              <a:rPr lang="en-US" sz="1400" dirty="0">
                <a:solidFill>
                  <a:schemeClr val="accent3">
                    <a:lumMod val="25000"/>
                  </a:schemeClr>
                </a:solidFill>
              </a:rPr>
              <a:t>Yellow fill: Highlights the location clearly on the map.</a:t>
            </a:r>
          </a:p>
          <a:p>
            <a:pPr>
              <a:lnSpc>
                <a:spcPct val="100000"/>
              </a:lnSpc>
              <a:spcBef>
                <a:spcPts val="1400"/>
              </a:spcBef>
            </a:pPr>
            <a:r>
              <a:rPr lang="en-US" sz="1400" dirty="0">
                <a:solidFill>
                  <a:schemeClr val="accent3">
                    <a:lumMod val="25000"/>
                  </a:schemeClr>
                </a:solidFill>
              </a:rPr>
              <a:t>Popup labels: Display the name of the launch site when clicked.</a:t>
            </a:r>
          </a:p>
          <a:p>
            <a:pPr>
              <a:lnSpc>
                <a:spcPct val="100000"/>
              </a:lnSpc>
              <a:spcBef>
                <a:spcPts val="1400"/>
              </a:spcBef>
            </a:pPr>
            <a:r>
              <a:rPr lang="en-US" sz="1400" dirty="0">
                <a:solidFill>
                  <a:schemeClr val="accent3">
                    <a:lumMod val="25000"/>
                  </a:schemeClr>
                </a:solidFill>
              </a:rPr>
              <a:t>Text markers: Show launch site names directly on the map for easy identification.</a:t>
            </a:r>
            <a:endParaRPr lang="en-US" sz="14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latin typeface="+mj-lt"/>
              </a:rPr>
              <a:t>SpaceX Launch Sites: Geographic Distribution</a:t>
            </a:r>
            <a:endParaRPr lang="en-US" dirty="0">
              <a:solidFill>
                <a:srgbClr val="0B49CB"/>
              </a:solidFill>
              <a:latin typeface="+mj-lt"/>
            </a:endParaRPr>
          </a:p>
        </p:txBody>
      </p:sp>
      <p:pic>
        <p:nvPicPr>
          <p:cNvPr id="6" name="Picture 5">
            <a:extLst>
              <a:ext uri="{FF2B5EF4-FFF2-40B4-BE49-F238E27FC236}">
                <a16:creationId xmlns:a16="http://schemas.microsoft.com/office/drawing/2014/main" id="{AB9B346B-6C46-7E69-1726-7D525C0A219F}"/>
              </a:ext>
            </a:extLst>
          </p:cNvPr>
          <p:cNvPicPr>
            <a:picLocks noChangeAspect="1"/>
          </p:cNvPicPr>
          <p:nvPr/>
        </p:nvPicPr>
        <p:blipFill>
          <a:blip r:embed="rId3"/>
          <a:srcRect l="18661"/>
          <a:stretch>
            <a:fillRect/>
          </a:stretch>
        </p:blipFill>
        <p:spPr>
          <a:xfrm>
            <a:off x="837399" y="1490605"/>
            <a:ext cx="6260814" cy="4735787"/>
          </a:xfrm>
          <a:prstGeom prst="rect">
            <a:avLst/>
          </a:prstGeom>
        </p:spPr>
      </p:pic>
      <p:sp>
        <p:nvSpPr>
          <p:cNvPr id="7" name="Content Placeholder 4">
            <a:extLst>
              <a:ext uri="{FF2B5EF4-FFF2-40B4-BE49-F238E27FC236}">
                <a16:creationId xmlns:a16="http://schemas.microsoft.com/office/drawing/2014/main" id="{B9E9B0F4-91FE-FA8D-F665-2BE6DA556F3B}"/>
              </a:ext>
            </a:extLst>
          </p:cNvPr>
          <p:cNvSpPr txBox="1">
            <a:spLocks/>
          </p:cNvSpPr>
          <p:nvPr/>
        </p:nvSpPr>
        <p:spPr>
          <a:xfrm>
            <a:off x="7401830" y="3818335"/>
            <a:ext cx="4562372" cy="24080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rPr>
              <a:t>Findings:</a:t>
            </a:r>
          </a:p>
          <a:p>
            <a:pPr>
              <a:lnSpc>
                <a:spcPct val="100000"/>
              </a:lnSpc>
              <a:spcBef>
                <a:spcPts val="1400"/>
              </a:spcBef>
            </a:pPr>
            <a:r>
              <a:rPr lang="en-US" sz="1400" dirty="0">
                <a:solidFill>
                  <a:schemeClr val="accent3">
                    <a:lumMod val="25000"/>
                  </a:schemeClr>
                </a:solidFill>
              </a:rPr>
              <a:t>All four main launch sites are clearly visible: CCAFS LC-40, CCAFS SLC-40, KSC LC-39A, VAFB SLC-4E.</a:t>
            </a:r>
          </a:p>
          <a:p>
            <a:pPr>
              <a:lnSpc>
                <a:spcPct val="100000"/>
              </a:lnSpc>
              <a:spcBef>
                <a:spcPts val="1400"/>
              </a:spcBef>
            </a:pPr>
            <a:r>
              <a:rPr lang="en-US" sz="1400" dirty="0">
                <a:solidFill>
                  <a:schemeClr val="accent3">
                    <a:lumMod val="25000"/>
                  </a:schemeClr>
                </a:solidFill>
              </a:rPr>
              <a:t>Sites are concentrated in the United States, with two in Florida and two on the west coast.</a:t>
            </a:r>
          </a:p>
          <a:p>
            <a:pPr>
              <a:lnSpc>
                <a:spcPct val="100000"/>
              </a:lnSpc>
              <a:spcBef>
                <a:spcPts val="1400"/>
              </a:spcBef>
            </a:pPr>
            <a:r>
              <a:rPr lang="en-US" sz="1400" dirty="0">
                <a:solidFill>
                  <a:schemeClr val="accent3">
                    <a:lumMod val="25000"/>
                  </a:schemeClr>
                </a:solidFill>
              </a:rPr>
              <a:t>Provides a visual overview of launch site distribution for spatial analysis and planning.</a:t>
            </a:r>
            <a:endParaRPr lang="en-US" sz="1400" dirty="0"/>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45179" y="1546493"/>
            <a:ext cx="5589070" cy="2163220"/>
          </a:xfrm>
          <a:prstGeom prst="rect">
            <a:avLst/>
          </a:prstGeom>
        </p:spPr>
        <p:txBody>
          <a:bodyPr lIns="91440" tIns="45720" rIns="91440" bIns="45720" anchor="t">
            <a:normAutofit/>
          </a:bodyPr>
          <a:lstStyle/>
          <a:p>
            <a:pPr marL="0" indent="0">
              <a:buNone/>
            </a:pPr>
            <a:r>
              <a:rPr lang="en-US" sz="1600" b="1" dirty="0"/>
              <a:t>Key Elements:</a:t>
            </a:r>
            <a:endParaRPr lang="en-US" sz="1600" dirty="0"/>
          </a:p>
          <a:p>
            <a:r>
              <a:rPr lang="en-US" sz="1600" b="1" dirty="0"/>
              <a:t>Red circles:</a:t>
            </a:r>
            <a:r>
              <a:rPr lang="en-US" sz="1600" dirty="0"/>
              <a:t> Represent </a:t>
            </a:r>
            <a:r>
              <a:rPr lang="en-US" sz="1600" b="1" dirty="0"/>
              <a:t>failed launches</a:t>
            </a:r>
            <a:r>
              <a:rPr lang="en-US" sz="1600" dirty="0"/>
              <a:t> (Class 0).</a:t>
            </a:r>
          </a:p>
          <a:p>
            <a:r>
              <a:rPr lang="en-US" sz="1600" b="1" dirty="0"/>
              <a:t>Green circles:</a:t>
            </a:r>
            <a:r>
              <a:rPr lang="en-US" sz="1600" dirty="0"/>
              <a:t> Represent </a:t>
            </a:r>
            <a:r>
              <a:rPr lang="en-US" sz="1600" b="1" dirty="0"/>
              <a:t>successful launches</a:t>
            </a:r>
            <a:r>
              <a:rPr lang="en-US" sz="1600" dirty="0"/>
              <a:t> (Class 1).</a:t>
            </a:r>
          </a:p>
          <a:p>
            <a:r>
              <a:rPr lang="en-US" sz="1600" b="1" dirty="0"/>
              <a:t>Yellow-filled circles with black borders:</a:t>
            </a:r>
            <a:r>
              <a:rPr lang="en-US" sz="1600" dirty="0"/>
              <a:t> Indicate the </a:t>
            </a:r>
            <a:r>
              <a:rPr lang="en-US" sz="1600" b="1" dirty="0"/>
              <a:t>launch site locations</a:t>
            </a:r>
            <a:r>
              <a:rPr lang="en-US" sz="1600" dirty="0"/>
              <a:t>.</a:t>
            </a:r>
          </a:p>
          <a:p>
            <a:r>
              <a:rPr lang="en-US" sz="1600" b="1" dirty="0"/>
              <a:t>Text markers:</a:t>
            </a:r>
            <a:r>
              <a:rPr lang="en-US" sz="1600" dirty="0"/>
              <a:t> Show the name of each launch site near its circle.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SpaceX Launch Outcomes: Success vs. Failure</a:t>
            </a:r>
            <a:endParaRPr lang="en-US" dirty="0">
              <a:solidFill>
                <a:srgbClr val="0B49CB"/>
              </a:solidFill>
              <a:latin typeface="+mj-lt"/>
            </a:endParaRPr>
          </a:p>
        </p:txBody>
      </p:sp>
      <p:pic>
        <p:nvPicPr>
          <p:cNvPr id="4" name="Picture 3">
            <a:extLst>
              <a:ext uri="{FF2B5EF4-FFF2-40B4-BE49-F238E27FC236}">
                <a16:creationId xmlns:a16="http://schemas.microsoft.com/office/drawing/2014/main" id="{B05FB043-FC01-DDC0-AA7B-7315F57094C3}"/>
              </a:ext>
            </a:extLst>
          </p:cNvPr>
          <p:cNvPicPr>
            <a:picLocks noChangeAspect="1"/>
          </p:cNvPicPr>
          <p:nvPr/>
        </p:nvPicPr>
        <p:blipFill>
          <a:blip r:embed="rId4"/>
          <a:stretch>
            <a:fillRect/>
          </a:stretch>
        </p:blipFill>
        <p:spPr>
          <a:xfrm>
            <a:off x="770011" y="1799098"/>
            <a:ext cx="5614646" cy="3821230"/>
          </a:xfrm>
          <a:prstGeom prst="rect">
            <a:avLst/>
          </a:prstGeom>
        </p:spPr>
      </p:pic>
      <p:sp>
        <p:nvSpPr>
          <p:cNvPr id="6" name="Content Placeholder 4">
            <a:extLst>
              <a:ext uri="{FF2B5EF4-FFF2-40B4-BE49-F238E27FC236}">
                <a16:creationId xmlns:a16="http://schemas.microsoft.com/office/drawing/2014/main" id="{F23E538C-665C-E315-A5DB-B04471ADA656}"/>
              </a:ext>
            </a:extLst>
          </p:cNvPr>
          <p:cNvSpPr txBox="1">
            <a:spLocks/>
          </p:cNvSpPr>
          <p:nvPr/>
        </p:nvSpPr>
        <p:spPr>
          <a:xfrm>
            <a:off x="6545179" y="3756301"/>
            <a:ext cx="5370897" cy="271749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t>Findings:</a:t>
            </a:r>
            <a:endParaRPr lang="en-US" sz="1600" dirty="0"/>
          </a:p>
          <a:p>
            <a:r>
              <a:rPr lang="en-US" sz="1600" b="1" dirty="0"/>
              <a:t>Most launches from KSC LC-39A and CCAFS LC-40/SLC-40 were successful (green markers).</a:t>
            </a:r>
          </a:p>
          <a:p>
            <a:r>
              <a:rPr lang="en-US" sz="1600" b="1" dirty="0"/>
              <a:t>Failures (red markers) are scattered and less frequent, showing improvement in launch reliability over time.</a:t>
            </a:r>
          </a:p>
          <a:p>
            <a:r>
              <a:rPr lang="en-US" sz="1600" b="1" dirty="0"/>
              <a:t>The map visually correlates launch outcomes with geographic location, helping identify patterns and trends for specific launch sites.</a:t>
            </a:r>
            <a:endParaRPr lang="en-US" sz="1600" dirty="0"/>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84543" y="1363652"/>
            <a:ext cx="3993032" cy="2457577"/>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1600" b="1" u="sng" dirty="0">
                <a:solidFill>
                  <a:schemeClr val="accent3">
                    <a:lumMod val="25000"/>
                  </a:schemeClr>
                </a:solidFill>
              </a:rPr>
              <a:t>Key Elements:</a:t>
            </a:r>
          </a:p>
          <a:p>
            <a:pPr>
              <a:lnSpc>
                <a:spcPct val="100000"/>
              </a:lnSpc>
              <a:spcBef>
                <a:spcPts val="1400"/>
              </a:spcBef>
            </a:pPr>
            <a:r>
              <a:rPr lang="en-US" sz="1600" dirty="0">
                <a:solidFill>
                  <a:schemeClr val="accent3">
                    <a:lumMod val="25000"/>
                  </a:schemeClr>
                </a:solidFill>
              </a:rPr>
              <a:t>Blue line: Represents the direct distance between the launch site and the nearest coastline.</a:t>
            </a:r>
          </a:p>
          <a:p>
            <a:pPr>
              <a:lnSpc>
                <a:spcPct val="100000"/>
              </a:lnSpc>
              <a:spcBef>
                <a:spcPts val="1400"/>
              </a:spcBef>
            </a:pPr>
            <a:r>
              <a:rPr lang="en-US" sz="1600" dirty="0">
                <a:solidFill>
                  <a:schemeClr val="accent3">
                    <a:lumMod val="25000"/>
                  </a:schemeClr>
                </a:solidFill>
              </a:rPr>
              <a:t>Launch site marker: Shows the exact location of the selected launch site.</a:t>
            </a:r>
          </a:p>
          <a:p>
            <a:pPr>
              <a:lnSpc>
                <a:spcPct val="100000"/>
              </a:lnSpc>
              <a:spcBef>
                <a:spcPts val="1400"/>
              </a:spcBef>
            </a:pPr>
            <a:r>
              <a:rPr lang="en-US" sz="1600" dirty="0">
                <a:solidFill>
                  <a:schemeClr val="accent3">
                    <a:lumMod val="25000"/>
                  </a:schemeClr>
                </a:solidFill>
              </a:rPr>
              <a:t>Coastline marker: Indicates the reference point on the coast used for distance measurement.</a:t>
            </a:r>
            <a:endParaRPr lang="en-US" sz="16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Proximity of Launch Site to Coastline</a:t>
            </a:r>
            <a:endParaRPr lang="en-US" dirty="0">
              <a:solidFill>
                <a:srgbClr val="0B49CB"/>
              </a:solidFill>
              <a:latin typeface="+mj-lt"/>
            </a:endParaRPr>
          </a:p>
        </p:txBody>
      </p:sp>
      <p:pic>
        <p:nvPicPr>
          <p:cNvPr id="4" name="Picture 3">
            <a:extLst>
              <a:ext uri="{FF2B5EF4-FFF2-40B4-BE49-F238E27FC236}">
                <a16:creationId xmlns:a16="http://schemas.microsoft.com/office/drawing/2014/main" id="{305CAB23-8803-9E61-A063-104D15112E45}"/>
              </a:ext>
            </a:extLst>
          </p:cNvPr>
          <p:cNvPicPr>
            <a:picLocks noChangeAspect="1"/>
          </p:cNvPicPr>
          <p:nvPr/>
        </p:nvPicPr>
        <p:blipFill>
          <a:blip r:embed="rId3"/>
          <a:stretch>
            <a:fillRect/>
          </a:stretch>
        </p:blipFill>
        <p:spPr>
          <a:xfrm>
            <a:off x="866368" y="1671661"/>
            <a:ext cx="6882180" cy="3776239"/>
          </a:xfrm>
          <a:prstGeom prst="rect">
            <a:avLst/>
          </a:prstGeom>
        </p:spPr>
      </p:pic>
      <p:sp>
        <p:nvSpPr>
          <p:cNvPr id="6" name="Content Placeholder 4">
            <a:extLst>
              <a:ext uri="{FF2B5EF4-FFF2-40B4-BE49-F238E27FC236}">
                <a16:creationId xmlns:a16="http://schemas.microsoft.com/office/drawing/2014/main" id="{99D0D199-4067-A61E-63F0-FC65DFF391B7}"/>
              </a:ext>
            </a:extLst>
          </p:cNvPr>
          <p:cNvSpPr txBox="1">
            <a:spLocks/>
          </p:cNvSpPr>
          <p:nvPr/>
        </p:nvSpPr>
        <p:spPr>
          <a:xfrm>
            <a:off x="7884543" y="3821229"/>
            <a:ext cx="3993032" cy="245757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b="1" u="sng" dirty="0">
                <a:solidFill>
                  <a:schemeClr val="accent3">
                    <a:lumMod val="25000"/>
                  </a:schemeClr>
                </a:solidFill>
              </a:rPr>
              <a:t>FINDINGS :</a:t>
            </a:r>
          </a:p>
          <a:p>
            <a:pPr>
              <a:lnSpc>
                <a:spcPct val="100000"/>
              </a:lnSpc>
              <a:spcBef>
                <a:spcPts val="1400"/>
              </a:spcBef>
            </a:pPr>
            <a:r>
              <a:rPr lang="en-US" sz="1600" dirty="0">
                <a:solidFill>
                  <a:schemeClr val="accent3">
                    <a:lumMod val="25000"/>
                  </a:schemeClr>
                </a:solidFill>
              </a:rPr>
              <a:t>Visualizes the geographic proximity of the launch site to the coastline, which is important for rocket recovery and safety planning.</a:t>
            </a:r>
          </a:p>
          <a:p>
            <a:pPr>
              <a:lnSpc>
                <a:spcPct val="100000"/>
              </a:lnSpc>
              <a:spcBef>
                <a:spcPts val="1400"/>
              </a:spcBef>
            </a:pPr>
            <a:r>
              <a:rPr lang="en-US" sz="1600" dirty="0">
                <a:solidFill>
                  <a:schemeClr val="accent3">
                    <a:lumMod val="25000"/>
                  </a:schemeClr>
                </a:solidFill>
              </a:rPr>
              <a:t>Helps assess potential impacts of nearby transport infrastructure (railways, highways) and landing zones.</a:t>
            </a:r>
          </a:p>
          <a:p>
            <a:pPr>
              <a:lnSpc>
                <a:spcPct val="100000"/>
              </a:lnSpc>
              <a:spcBef>
                <a:spcPts val="1400"/>
              </a:spcBef>
            </a:pPr>
            <a:r>
              <a:rPr lang="en-US" sz="1600" dirty="0">
                <a:solidFill>
                  <a:schemeClr val="accent3">
                    <a:lumMod val="25000"/>
                  </a:schemeClr>
                </a:solidFill>
              </a:rPr>
              <a:t>Provides a clear spatial understanding of site logistics, safety, and operational planning considerations.</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Launch Success Counts by Site (Pie Chart)</a:t>
            </a:r>
            <a:endParaRPr lang="en-US" dirty="0">
              <a:solidFill>
                <a:srgbClr val="0B49CB"/>
              </a:solidFill>
              <a:latin typeface="+mj-lt"/>
            </a:endParaRPr>
          </a:p>
        </p:txBody>
      </p:sp>
      <p:pic>
        <p:nvPicPr>
          <p:cNvPr id="4" name="Picture 3" descr="A pie chart with different colors&#10;&#10;AI-generated content may be incorrect.">
            <a:extLst>
              <a:ext uri="{FF2B5EF4-FFF2-40B4-BE49-F238E27FC236}">
                <a16:creationId xmlns:a16="http://schemas.microsoft.com/office/drawing/2014/main" id="{77FD76DD-BE19-3D9C-059C-5B4D662DF601}"/>
              </a:ext>
            </a:extLst>
          </p:cNvPr>
          <p:cNvPicPr>
            <a:picLocks noChangeAspect="1"/>
          </p:cNvPicPr>
          <p:nvPr/>
        </p:nvPicPr>
        <p:blipFill>
          <a:blip r:embed="rId3"/>
          <a:stretch>
            <a:fillRect/>
          </a:stretch>
        </p:blipFill>
        <p:spPr>
          <a:xfrm>
            <a:off x="770012" y="1336727"/>
            <a:ext cx="10441978" cy="3678036"/>
          </a:xfrm>
          <a:prstGeom prst="rect">
            <a:avLst/>
          </a:prstGeom>
        </p:spPr>
      </p:pic>
      <p:sp>
        <p:nvSpPr>
          <p:cNvPr id="6" name="Rectangle 1">
            <a:extLst>
              <a:ext uri="{FF2B5EF4-FFF2-40B4-BE49-F238E27FC236}">
                <a16:creationId xmlns:a16="http://schemas.microsoft.com/office/drawing/2014/main" id="{B8A7D990-1B8F-419F-60D9-3E10616E8DB7}"/>
              </a:ext>
            </a:extLst>
          </p:cNvPr>
          <p:cNvSpPr>
            <a:spLocks noChangeArrowheads="1"/>
          </p:cNvSpPr>
          <p:nvPr/>
        </p:nvSpPr>
        <p:spPr bwMode="auto">
          <a:xfrm>
            <a:off x="0" y="-28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KSC LC-39A</a:t>
            </a:r>
            <a:r>
              <a:rPr kumimoji="0" lang="en-US" altLang="en-US" sz="1800" b="0" i="0" u="none" strike="noStrike" cap="none" normalizeH="0" baseline="0">
                <a:ln>
                  <a:noFill/>
                </a:ln>
                <a:solidFill>
                  <a:schemeClr val="tx1"/>
                </a:solidFill>
                <a:effectLst/>
                <a:latin typeface="Arial" panose="020B0604020202020204" pitchFamily="34" charset="0"/>
              </a:rPr>
              <a:t> and </a:t>
            </a:r>
            <a:r>
              <a:rPr kumimoji="0" lang="en-US" altLang="en-US" sz="1800" b="1" i="0" u="none" strike="noStrike" cap="none" normalizeH="0" baseline="0">
                <a:ln>
                  <a:noFill/>
                </a:ln>
                <a:solidFill>
                  <a:schemeClr val="tx1"/>
                </a:solidFill>
                <a:effectLst/>
                <a:latin typeface="Arial" panose="020B0604020202020204" pitchFamily="34" charset="0"/>
              </a:rPr>
              <a:t>CCAFS LC-40/SLC-40</a:t>
            </a:r>
            <a:r>
              <a:rPr kumimoji="0" lang="en-US" altLang="en-US" sz="1800" b="0" i="0" u="none" strike="noStrike" cap="none" normalizeH="0" baseline="0">
                <a:ln>
                  <a:noFill/>
                </a:ln>
                <a:solidFill>
                  <a:schemeClr val="tx1"/>
                </a:solidFill>
                <a:effectLst/>
                <a:latin typeface="Arial" panose="020B0604020202020204" pitchFamily="34" charset="0"/>
              </a:rPr>
              <a:t> have the </a:t>
            </a:r>
            <a:r>
              <a:rPr kumimoji="0" lang="en-US" altLang="en-US" sz="1800" b="1" i="0" u="none" strike="noStrike" cap="none" normalizeH="0" baseline="0">
                <a:ln>
                  <a:noFill/>
                </a:ln>
                <a:solidFill>
                  <a:schemeClr val="tx1"/>
                </a:solidFill>
                <a:effectLst/>
                <a:latin typeface="Arial" panose="020B0604020202020204" pitchFamily="34" charset="0"/>
              </a:rPr>
              <a:t>highest number of successful launches</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Provides a </a:t>
            </a:r>
            <a:r>
              <a:rPr kumimoji="0" lang="en-US" altLang="en-US" sz="1800" b="1" i="0" u="none" strike="noStrike" cap="none" normalizeH="0" baseline="0">
                <a:ln>
                  <a:noFill/>
                </a:ln>
                <a:solidFill>
                  <a:schemeClr val="tx1"/>
                </a:solidFill>
                <a:effectLst/>
                <a:latin typeface="Arial" panose="020B0604020202020204" pitchFamily="34" charset="0"/>
              </a:rPr>
              <a:t>quick visual comparison</a:t>
            </a:r>
            <a:r>
              <a:rPr kumimoji="0" lang="en-US" altLang="en-US" sz="1800" b="0" i="0" u="none" strike="noStrike" cap="none" normalizeH="0" baseline="0">
                <a:ln>
                  <a:noFill/>
                </a:ln>
                <a:solidFill>
                  <a:schemeClr val="tx1"/>
                </a:solidFill>
                <a:effectLst/>
                <a:latin typeface="Arial" panose="020B0604020202020204" pitchFamily="34" charset="0"/>
              </a:rPr>
              <a:t> of launch performance across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Highlights which launch sites contributed most to SpaceX’s overall mission success.</a:t>
            </a:r>
          </a:p>
        </p:txBody>
      </p:sp>
      <p:sp>
        <p:nvSpPr>
          <p:cNvPr id="9" name="TextBox 8">
            <a:extLst>
              <a:ext uri="{FF2B5EF4-FFF2-40B4-BE49-F238E27FC236}">
                <a16:creationId xmlns:a16="http://schemas.microsoft.com/office/drawing/2014/main" id="{5FB8572D-FD97-09A0-36A7-B0A8614797D4}"/>
              </a:ext>
            </a:extLst>
          </p:cNvPr>
          <p:cNvSpPr txBox="1"/>
          <p:nvPr/>
        </p:nvSpPr>
        <p:spPr>
          <a:xfrm>
            <a:off x="770012" y="5165188"/>
            <a:ext cx="10299042" cy="1015663"/>
          </a:xfrm>
          <a:prstGeom prst="rect">
            <a:avLst/>
          </a:prstGeom>
          <a:noFill/>
        </p:spPr>
        <p:txBody>
          <a:bodyPr wrap="square">
            <a:spAutoFit/>
          </a:bodyPr>
          <a:lstStyle/>
          <a:p>
            <a:r>
              <a:rPr lang="en-IN" sz="2000" dirty="0"/>
              <a:t>KSC LC-39A and CCAFS LC-40/SLC-40 have the highest number of successful launches.</a:t>
            </a:r>
          </a:p>
          <a:p>
            <a:r>
              <a:rPr lang="en-IN" sz="2000" dirty="0"/>
              <a:t>Provides a quick visual comparison of launch performance across sites.</a:t>
            </a:r>
          </a:p>
          <a:p>
            <a:r>
              <a:rPr lang="en-IN" sz="2000" dirty="0"/>
              <a:t>Highlights which launch sites contributed most to SpaceX’s overall mission success.</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Launch Success Ratio for CCAFS LC-40 (Pie Chart)</a:t>
            </a:r>
            <a:endParaRPr lang="en-US" dirty="0">
              <a:solidFill>
                <a:srgbClr val="0B49CB"/>
              </a:solidFill>
              <a:latin typeface="+mj-lt"/>
            </a:endParaRPr>
          </a:p>
        </p:txBody>
      </p:sp>
      <p:pic>
        <p:nvPicPr>
          <p:cNvPr id="4" name="Picture 3" descr="A pie chart with a red and blue circle&#10;&#10;AI-generated content may be incorrect.">
            <a:extLst>
              <a:ext uri="{FF2B5EF4-FFF2-40B4-BE49-F238E27FC236}">
                <a16:creationId xmlns:a16="http://schemas.microsoft.com/office/drawing/2014/main" id="{7157842D-02D7-D3BE-2E92-8E1732D8D751}"/>
              </a:ext>
            </a:extLst>
          </p:cNvPr>
          <p:cNvPicPr>
            <a:picLocks noChangeAspect="1"/>
          </p:cNvPicPr>
          <p:nvPr/>
        </p:nvPicPr>
        <p:blipFill>
          <a:blip r:embed="rId3"/>
          <a:stretch>
            <a:fillRect/>
          </a:stretch>
        </p:blipFill>
        <p:spPr>
          <a:xfrm>
            <a:off x="770011" y="1474304"/>
            <a:ext cx="7980744" cy="5038893"/>
          </a:xfrm>
          <a:prstGeom prst="rect">
            <a:avLst/>
          </a:prstGeom>
        </p:spPr>
      </p:pic>
      <p:sp>
        <p:nvSpPr>
          <p:cNvPr id="7" name="TextBox 6">
            <a:extLst>
              <a:ext uri="{FF2B5EF4-FFF2-40B4-BE49-F238E27FC236}">
                <a16:creationId xmlns:a16="http://schemas.microsoft.com/office/drawing/2014/main" id="{24A96C4B-98AB-9FA7-1620-C2A6DF022063}"/>
              </a:ext>
            </a:extLst>
          </p:cNvPr>
          <p:cNvSpPr txBox="1"/>
          <p:nvPr/>
        </p:nvSpPr>
        <p:spPr>
          <a:xfrm>
            <a:off x="9005947" y="1688169"/>
            <a:ext cx="2452025" cy="4247317"/>
          </a:xfrm>
          <a:prstGeom prst="rect">
            <a:avLst/>
          </a:prstGeom>
          <a:noFill/>
        </p:spPr>
        <p:txBody>
          <a:bodyPr wrap="square">
            <a:spAutoFit/>
          </a:bodyPr>
          <a:lstStyle/>
          <a:p>
            <a:r>
              <a:rPr lang="en-IN" dirty="0"/>
              <a:t>Most launches are successful (73.1%), demonstrating the site’s high reliability.</a:t>
            </a:r>
          </a:p>
          <a:p>
            <a:endParaRPr lang="en-IN" dirty="0"/>
          </a:p>
          <a:p>
            <a:r>
              <a:rPr lang="en-IN" dirty="0"/>
              <a:t>Failures are limited (26.9%), helping identify risk factors for improvement.</a:t>
            </a:r>
          </a:p>
          <a:p>
            <a:endParaRPr lang="en-IN" dirty="0"/>
          </a:p>
          <a:p>
            <a:r>
              <a:rPr lang="en-IN" dirty="0"/>
              <a:t>Visualizes the success-to-failure ratio clearly, supporting analysis of site performance and predictive </a:t>
            </a:r>
            <a:r>
              <a:rPr lang="en-IN" dirty="0" err="1"/>
              <a:t>modeling</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311200" y="1571859"/>
            <a:ext cx="2662627" cy="3581159"/>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Moderate payload ranges (~4000–6000 kg) show the highest success rates.</a:t>
            </a:r>
          </a:p>
          <a:p>
            <a:pPr>
              <a:lnSpc>
                <a:spcPct val="100000"/>
              </a:lnSpc>
              <a:spcBef>
                <a:spcPts val="1400"/>
              </a:spcBef>
            </a:pPr>
            <a:r>
              <a:rPr lang="en-US" sz="1600" dirty="0">
                <a:solidFill>
                  <a:schemeClr val="accent3">
                    <a:lumMod val="25000"/>
                  </a:schemeClr>
                </a:solidFill>
                <a:latin typeface="Abadi" panose="020B0604020104020204" pitchFamily="34" charset="0"/>
              </a:rPr>
              <a:t>Certain booster versions (e.g., F9 v1.1) perform more reliably with medium payloads.</a:t>
            </a:r>
          </a:p>
          <a:p>
            <a:pPr>
              <a:lnSpc>
                <a:spcPct val="100000"/>
              </a:lnSpc>
              <a:spcBef>
                <a:spcPts val="1400"/>
              </a:spcBef>
            </a:pPr>
            <a:r>
              <a:rPr lang="en-US" sz="1600" dirty="0">
                <a:solidFill>
                  <a:schemeClr val="accent3">
                    <a:lumMod val="25000"/>
                  </a:schemeClr>
                </a:solidFill>
                <a:latin typeface="Abadi" panose="020B0604020104020204" pitchFamily="34" charset="0"/>
              </a:rPr>
              <a:t>Very high or very low payloads tend to have a higher proportion of failures.</a:t>
            </a:r>
          </a:p>
          <a:p>
            <a:pPr>
              <a:lnSpc>
                <a:spcPct val="100000"/>
              </a:lnSpc>
              <a:spcBef>
                <a:spcPts val="1400"/>
              </a:spcBef>
            </a:pPr>
            <a:r>
              <a:rPr lang="en-US" sz="1600" dirty="0">
                <a:solidFill>
                  <a:schemeClr val="accent3">
                    <a:lumMod val="25000"/>
                  </a:schemeClr>
                </a:solidFill>
                <a:latin typeface="Abadi" panose="020B0604020104020204" pitchFamily="34" charset="0"/>
              </a:rPr>
              <a:t>Interactive visualization helps identify optimal payload ranges and assess booster performance across sites.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mj-lt"/>
              </a:rPr>
              <a:t>Payload vs. Launch Outcome Scatter Plot (All Sites)</a:t>
            </a:r>
            <a:endParaRPr lang="en-US" dirty="0">
              <a:solidFill>
                <a:srgbClr val="0B49CB"/>
              </a:solidFill>
              <a:latin typeface="+mj-lt"/>
            </a:endParaRPr>
          </a:p>
        </p:txBody>
      </p:sp>
      <p:pic>
        <p:nvPicPr>
          <p:cNvPr id="4" name="Picture 3" descr="A screenshot of a computer&#10;&#10;AI-generated content may be incorrect.">
            <a:extLst>
              <a:ext uri="{FF2B5EF4-FFF2-40B4-BE49-F238E27FC236}">
                <a16:creationId xmlns:a16="http://schemas.microsoft.com/office/drawing/2014/main" id="{CB64EB56-E15A-8B7B-22E9-78A83EF509E9}"/>
              </a:ext>
            </a:extLst>
          </p:cNvPr>
          <p:cNvPicPr>
            <a:picLocks noChangeAspect="1"/>
          </p:cNvPicPr>
          <p:nvPr/>
        </p:nvPicPr>
        <p:blipFill>
          <a:blip r:embed="rId3"/>
          <a:stretch>
            <a:fillRect/>
          </a:stretch>
        </p:blipFill>
        <p:spPr>
          <a:xfrm>
            <a:off x="702634" y="1598328"/>
            <a:ext cx="8541189" cy="440077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TextBox 2">
            <a:extLst>
              <a:ext uri="{FF2B5EF4-FFF2-40B4-BE49-F238E27FC236}">
                <a16:creationId xmlns:a16="http://schemas.microsoft.com/office/drawing/2014/main" id="{F09F5225-1DF8-399B-B308-A06009BFD1C5}"/>
              </a:ext>
            </a:extLst>
          </p:cNvPr>
          <p:cNvSpPr txBox="1"/>
          <p:nvPr/>
        </p:nvSpPr>
        <p:spPr>
          <a:xfrm>
            <a:off x="734028" y="1472278"/>
            <a:ext cx="6094638" cy="4893647"/>
          </a:xfrm>
          <a:prstGeom prst="rect">
            <a:avLst/>
          </a:prstGeom>
          <a:noFill/>
        </p:spPr>
        <p:txBody>
          <a:bodyPr wrap="square">
            <a:spAutoFit/>
          </a:bodyPr>
          <a:lstStyle/>
          <a:p>
            <a:pPr>
              <a:buNone/>
            </a:pPr>
            <a:r>
              <a:rPr lang="en-US" sz="2400" b="1" dirty="0">
                <a:latin typeface="Abadi" panose="020B0604020104020204" pitchFamily="34" charset="0"/>
              </a:rPr>
              <a:t>Project Background and Context</a:t>
            </a:r>
          </a:p>
          <a:p>
            <a:pPr>
              <a:buFont typeface="Arial" panose="020B0604020202020204" pitchFamily="34" charset="0"/>
              <a:buChar char="•"/>
            </a:pPr>
            <a:r>
              <a:rPr lang="en-US" sz="2400" dirty="0">
                <a:latin typeface="Abadi" panose="020B0604020104020204" pitchFamily="34" charset="0"/>
              </a:rPr>
              <a:t>SpaceX designs, manufactures, and launches advanced rockets and spacecraft.</a:t>
            </a:r>
          </a:p>
          <a:p>
            <a:pPr>
              <a:buFont typeface="Arial" panose="020B0604020202020204" pitchFamily="34" charset="0"/>
              <a:buChar char="•"/>
            </a:pPr>
            <a:r>
              <a:rPr lang="en-US" sz="2400" dirty="0">
                <a:latin typeface="Abadi" panose="020B0604020104020204" pitchFamily="34" charset="0"/>
              </a:rPr>
              <a:t>The company’s long-term goal is to make </a:t>
            </a:r>
            <a:r>
              <a:rPr lang="en-US" sz="2400" b="1" dirty="0">
                <a:latin typeface="Abadi" panose="020B0604020104020204" pitchFamily="34" charset="0"/>
              </a:rPr>
              <a:t>reusable rocket technology</a:t>
            </a:r>
            <a:r>
              <a:rPr lang="en-US" sz="2400" dirty="0">
                <a:latin typeface="Abadi" panose="020B0604020104020204" pitchFamily="34" charset="0"/>
              </a:rPr>
              <a:t> reliable and cost-efficient.</a:t>
            </a:r>
          </a:p>
          <a:p>
            <a:pPr>
              <a:buFont typeface="Arial" panose="020B0604020202020204" pitchFamily="34" charset="0"/>
              <a:buChar char="•"/>
            </a:pPr>
            <a:r>
              <a:rPr lang="en-US" sz="2400" dirty="0">
                <a:latin typeface="Abadi" panose="020B0604020104020204" pitchFamily="34" charset="0"/>
              </a:rPr>
              <a:t>This project analyzes historical SpaceX Falcon 9 launch data to understand the factors influencing launch outcomes.</a:t>
            </a:r>
          </a:p>
          <a:p>
            <a:pPr>
              <a:buFont typeface="Arial" panose="020B0604020202020204" pitchFamily="34" charset="0"/>
              <a:buChar char="•"/>
            </a:pPr>
            <a:r>
              <a:rPr lang="en-US" sz="2400" dirty="0">
                <a:latin typeface="Abadi" panose="020B0604020104020204" pitchFamily="34" charset="0"/>
              </a:rPr>
              <a:t>The study uses real-world data collected from APIs, web sources, and CSV files to simulate a complete data science workflow — from collection to prediction.</a:t>
            </a:r>
          </a:p>
        </p:txBody>
      </p:sp>
      <p:sp>
        <p:nvSpPr>
          <p:cNvPr id="7" name="TextBox 6">
            <a:extLst>
              <a:ext uri="{FF2B5EF4-FFF2-40B4-BE49-F238E27FC236}">
                <a16:creationId xmlns:a16="http://schemas.microsoft.com/office/drawing/2014/main" id="{813E5A68-BEEE-9EEB-DA56-10C6B9172530}"/>
              </a:ext>
            </a:extLst>
          </p:cNvPr>
          <p:cNvSpPr txBox="1"/>
          <p:nvPr/>
        </p:nvSpPr>
        <p:spPr>
          <a:xfrm>
            <a:off x="7096806" y="1472277"/>
            <a:ext cx="4480151" cy="4524315"/>
          </a:xfrm>
          <a:prstGeom prst="rect">
            <a:avLst/>
          </a:prstGeom>
          <a:noFill/>
        </p:spPr>
        <p:txBody>
          <a:bodyPr wrap="square">
            <a:spAutoFit/>
          </a:bodyPr>
          <a:lstStyle/>
          <a:p>
            <a:pPr>
              <a:buNone/>
            </a:pPr>
            <a:r>
              <a:rPr lang="en-US" sz="2400" b="1" dirty="0">
                <a:latin typeface="Abadi" panose="020B0604020104020204" pitchFamily="34" charset="0"/>
              </a:rPr>
              <a:t>Problems Want to Find Answers:</a:t>
            </a:r>
          </a:p>
          <a:p>
            <a:pPr>
              <a:buFont typeface="Arial" panose="020B0604020202020204" pitchFamily="34" charset="0"/>
              <a:buChar char="•"/>
            </a:pPr>
            <a:r>
              <a:rPr lang="en-US" sz="2400" dirty="0">
                <a:latin typeface="Abadi" panose="020B0604020104020204" pitchFamily="34" charset="0"/>
              </a:rPr>
              <a:t>Which factors most strongly affect the </a:t>
            </a:r>
            <a:r>
              <a:rPr lang="en-US" sz="2400" b="1" dirty="0">
                <a:latin typeface="Abadi" panose="020B0604020104020204" pitchFamily="34" charset="0"/>
              </a:rPr>
              <a:t>success of a Falcon 9 launch</a:t>
            </a:r>
            <a:r>
              <a:rPr lang="en-US" sz="2400" dirty="0">
                <a:latin typeface="Abadi" panose="020B0604020104020204" pitchFamily="34" charset="0"/>
              </a:rPr>
              <a:t>?</a:t>
            </a:r>
          </a:p>
          <a:p>
            <a:pPr>
              <a:buFont typeface="Arial" panose="020B0604020202020204" pitchFamily="34" charset="0"/>
              <a:buChar char="•"/>
            </a:pPr>
            <a:r>
              <a:rPr lang="en-US" sz="2400" dirty="0">
                <a:latin typeface="Abadi" panose="020B0604020104020204" pitchFamily="34" charset="0"/>
              </a:rPr>
              <a:t>Does </a:t>
            </a:r>
            <a:r>
              <a:rPr lang="en-US" sz="2400" b="1" dirty="0">
                <a:latin typeface="Abadi" panose="020B0604020104020204" pitchFamily="34" charset="0"/>
              </a:rPr>
              <a:t>payload mass</a:t>
            </a:r>
            <a:r>
              <a:rPr lang="en-US" sz="2400" dirty="0">
                <a:latin typeface="Abadi" panose="020B0604020104020204" pitchFamily="34" charset="0"/>
              </a:rPr>
              <a:t> or </a:t>
            </a:r>
            <a:r>
              <a:rPr lang="en-US" sz="2400" b="1" dirty="0">
                <a:latin typeface="Abadi" panose="020B0604020104020204" pitchFamily="34" charset="0"/>
              </a:rPr>
              <a:t>launch site</a:t>
            </a:r>
            <a:r>
              <a:rPr lang="en-US" sz="2400" dirty="0">
                <a:latin typeface="Abadi" panose="020B0604020104020204" pitchFamily="34" charset="0"/>
              </a:rPr>
              <a:t> influence mission success?</a:t>
            </a:r>
          </a:p>
          <a:p>
            <a:pPr>
              <a:buFont typeface="Arial" panose="020B0604020202020204" pitchFamily="34" charset="0"/>
              <a:buChar char="•"/>
            </a:pPr>
            <a:r>
              <a:rPr lang="en-US" sz="2400" dirty="0">
                <a:latin typeface="Abadi" panose="020B0604020104020204" pitchFamily="34" charset="0"/>
              </a:rPr>
              <a:t>How do </a:t>
            </a:r>
            <a:r>
              <a:rPr lang="en-US" sz="2400" b="1" dirty="0">
                <a:latin typeface="Abadi" panose="020B0604020104020204" pitchFamily="34" charset="0"/>
              </a:rPr>
              <a:t>booster versions</a:t>
            </a:r>
            <a:r>
              <a:rPr lang="en-US" sz="2400" dirty="0">
                <a:latin typeface="Abadi" panose="020B0604020104020204" pitchFamily="34" charset="0"/>
              </a:rPr>
              <a:t> and </a:t>
            </a:r>
            <a:r>
              <a:rPr lang="en-US" sz="2400" b="1" dirty="0">
                <a:latin typeface="Abadi" panose="020B0604020104020204" pitchFamily="34" charset="0"/>
              </a:rPr>
              <a:t>flight reuse</a:t>
            </a:r>
            <a:r>
              <a:rPr lang="en-US" sz="2400" dirty="0">
                <a:latin typeface="Abadi" panose="020B0604020104020204" pitchFamily="34" charset="0"/>
              </a:rPr>
              <a:t> contribute to performance improvement?</a:t>
            </a:r>
          </a:p>
          <a:p>
            <a:pPr>
              <a:buFont typeface="Arial" panose="020B0604020202020204" pitchFamily="34" charset="0"/>
              <a:buChar char="•"/>
            </a:pPr>
            <a:r>
              <a:rPr lang="en-US" sz="2400" dirty="0">
                <a:latin typeface="Abadi" panose="020B0604020104020204" pitchFamily="34" charset="0"/>
              </a:rPr>
              <a:t>Can we </a:t>
            </a:r>
            <a:r>
              <a:rPr lang="en-US" sz="2400" b="1" dirty="0">
                <a:latin typeface="Abadi" panose="020B0604020104020204" pitchFamily="34" charset="0"/>
              </a:rPr>
              <a:t>predict future launch outcomes</a:t>
            </a:r>
            <a:r>
              <a:rPr lang="en-US" sz="2400" dirty="0">
                <a:latin typeface="Abadi" panose="020B0604020104020204" pitchFamily="34" charset="0"/>
              </a:rPr>
              <a:t> using machine learning models?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41550" y="1937093"/>
            <a:ext cx="4028017" cy="381158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rPr>
              <a:t>All tested classifiers achieved the same accuracy of 83.3% on the validation/test dataset.</a:t>
            </a:r>
          </a:p>
          <a:p>
            <a:pPr>
              <a:lnSpc>
                <a:spcPct val="100000"/>
              </a:lnSpc>
              <a:spcBef>
                <a:spcPts val="1400"/>
              </a:spcBef>
            </a:pPr>
            <a:r>
              <a:rPr lang="en-US" sz="2200" dirty="0">
                <a:solidFill>
                  <a:schemeClr val="accent3">
                    <a:lumMod val="25000"/>
                  </a:schemeClr>
                </a:solidFill>
              </a:rPr>
              <a:t>Indicates that the dataset may be well-balanced or not very complex, so multiple models perform similarly.</a:t>
            </a:r>
          </a:p>
          <a:p>
            <a:pPr>
              <a:lnSpc>
                <a:spcPct val="100000"/>
              </a:lnSpc>
              <a:spcBef>
                <a:spcPts val="1400"/>
              </a:spcBef>
            </a:pPr>
            <a:r>
              <a:rPr lang="en-US" sz="2200" dirty="0">
                <a:solidFill>
                  <a:schemeClr val="accent3">
                    <a:lumMod val="25000"/>
                  </a:schemeClr>
                </a:solidFill>
              </a:rPr>
              <a:t>Suggests that other factors, like model interpretability or training time, could be used to select a preferred model.</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233DE3AF-DAFC-4B49-9098-4CE1C7D74879}"/>
              </a:ext>
            </a:extLst>
          </p:cNvPr>
          <p:cNvGraphicFramePr/>
          <p:nvPr>
            <p:extLst>
              <p:ext uri="{D42A27DB-BD31-4B8C-83A1-F6EECF244321}">
                <p14:modId xmlns:p14="http://schemas.microsoft.com/office/powerpoint/2010/main" val="3626788052"/>
              </p:ext>
            </p:extLst>
          </p:nvPr>
        </p:nvGraphicFramePr>
        <p:xfrm>
          <a:off x="770011" y="1633137"/>
          <a:ext cx="6198680" cy="479407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391175" y="1727843"/>
            <a:ext cx="5066797" cy="4591507"/>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True Positives (TP): 12 launches correctly predicted as successes</a:t>
            </a:r>
          </a:p>
          <a:p>
            <a:pPr>
              <a:lnSpc>
                <a:spcPct val="100000"/>
              </a:lnSpc>
              <a:spcBef>
                <a:spcPts val="1400"/>
              </a:spcBef>
            </a:pPr>
            <a:r>
              <a:rPr lang="en-US" sz="2200" dirty="0">
                <a:solidFill>
                  <a:schemeClr val="accent3">
                    <a:lumMod val="25000"/>
                  </a:schemeClr>
                </a:solidFill>
                <a:latin typeface="Abadi" panose="020B0604020104020204" pitchFamily="34" charset="0"/>
              </a:rPr>
              <a:t>True Negatives (TN): 3 launches correctly predicted as failures</a:t>
            </a:r>
          </a:p>
          <a:p>
            <a:pPr>
              <a:lnSpc>
                <a:spcPct val="100000"/>
              </a:lnSpc>
              <a:spcBef>
                <a:spcPts val="1400"/>
              </a:spcBef>
            </a:pPr>
            <a:r>
              <a:rPr lang="en-US" sz="2200" dirty="0">
                <a:solidFill>
                  <a:schemeClr val="accent3">
                    <a:lumMod val="25000"/>
                  </a:schemeClr>
                </a:solidFill>
                <a:latin typeface="Abadi" panose="020B0604020104020204" pitchFamily="34" charset="0"/>
              </a:rPr>
              <a:t>False Positives (FP): 3 launches incorrectly predicted as successes</a:t>
            </a:r>
          </a:p>
          <a:p>
            <a:pPr>
              <a:lnSpc>
                <a:spcPct val="100000"/>
              </a:lnSpc>
              <a:spcBef>
                <a:spcPts val="1400"/>
              </a:spcBef>
            </a:pPr>
            <a:r>
              <a:rPr lang="en-US" sz="2200" dirty="0">
                <a:solidFill>
                  <a:schemeClr val="accent3">
                    <a:lumMod val="25000"/>
                  </a:schemeClr>
                </a:solidFill>
                <a:latin typeface="Abadi" panose="020B0604020104020204" pitchFamily="34" charset="0"/>
              </a:rPr>
              <a:t>False Negatives (FN): 0 launches incorrectly predicted as failures</a:t>
            </a:r>
          </a:p>
          <a:p>
            <a:pPr>
              <a:lnSpc>
                <a:spcPct val="100000"/>
              </a:lnSpc>
              <a:spcBef>
                <a:spcPts val="1400"/>
              </a:spcBef>
            </a:pPr>
            <a:r>
              <a:rPr lang="en-US" sz="2200" dirty="0">
                <a:solidFill>
                  <a:schemeClr val="accent3">
                    <a:lumMod val="25000"/>
                  </a:schemeClr>
                </a:solidFill>
                <a:latin typeface="Abadi" panose="020B0604020104020204" pitchFamily="34" charset="0"/>
              </a:rPr>
              <a:t>The matrix shows that the Sigmoid SVM accurately predicts most launches, with a few failures misclassified as successes.</a:t>
            </a:r>
          </a:p>
          <a:p>
            <a:pPr>
              <a:lnSpc>
                <a:spcPct val="100000"/>
              </a:lnSpc>
              <a:spcBef>
                <a:spcPts val="1400"/>
              </a:spcBef>
            </a:pPr>
            <a:r>
              <a:rPr lang="en-US" sz="2200" dirty="0">
                <a:solidFill>
                  <a:schemeClr val="accent3">
                    <a:lumMod val="25000"/>
                  </a:schemeClr>
                </a:solidFill>
                <a:latin typeface="Abadi" panose="020B0604020104020204" pitchFamily="34" charset="0"/>
              </a:rPr>
              <a:t>Supports the overall 83.3% classification accuracy.</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4CA2E0F-0DBE-44F5-9CA8-ADE6962B9DA5}"/>
              </a:ext>
            </a:extLst>
          </p:cNvPr>
          <p:cNvPicPr>
            <a:picLocks noChangeAspect="1"/>
          </p:cNvPicPr>
          <p:nvPr/>
        </p:nvPicPr>
        <p:blipFill>
          <a:blip r:embed="rId3"/>
          <a:stretch>
            <a:fillRect/>
          </a:stretch>
        </p:blipFill>
        <p:spPr>
          <a:xfrm>
            <a:off x="770011" y="1603609"/>
            <a:ext cx="5484426" cy="462278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
        <p:nvSpPr>
          <p:cNvPr id="2" name="Content Placeholder 3">
            <a:extLst>
              <a:ext uri="{FF2B5EF4-FFF2-40B4-BE49-F238E27FC236}">
                <a16:creationId xmlns:a16="http://schemas.microsoft.com/office/drawing/2014/main" id="{F247B7C4-694F-71A7-69E7-C2E30F15F27C}"/>
              </a:ext>
            </a:extLst>
          </p:cNvPr>
          <p:cNvSpPr txBox="1">
            <a:spLocks/>
          </p:cNvSpPr>
          <p:nvPr/>
        </p:nvSpPr>
        <p:spPr>
          <a:xfrm>
            <a:off x="838200" y="1430939"/>
            <a:ext cx="10346356" cy="47773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SpaceX launch data shows that most launches are successful, with a success rate of ~83%.</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Launch sites such as CCAFS LC-40 and KSC LC-39A consistently perform better, highlighting site reliability differences.</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Exploratory Data Analysis revealed that moderate payload ranges (4000–6000 kg) have the highest launch success rate, and booster version F9 v1.1 performs reliably in this range.</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Interactive visualizations (Folium maps and Plotly Dash) help identify geographic patterns, landing outcomes, and site-specific trends, making operational planning clearer.</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Predictive modeling using classification models (SVM) achieved 83.3% accuracy, confirming that multiple classifiers can effectively predict launch outcomes.</a:t>
            </a:r>
          </a:p>
          <a:p>
            <a:pPr marL="457200" indent="-457200">
              <a:lnSpc>
                <a:spcPct val="100000"/>
              </a:lnSpc>
              <a:spcBef>
                <a:spcPts val="1400"/>
              </a:spcBef>
              <a:buFont typeface="+mj-lt"/>
              <a:buAutoNum type="arabicPeriod"/>
            </a:pPr>
            <a:r>
              <a:rPr lang="en-US" sz="2000">
                <a:solidFill>
                  <a:schemeClr val="accent3">
                    <a:lumMod val="25000"/>
                  </a:schemeClr>
                </a:solidFill>
                <a:latin typeface="Abadi" panose="020B0604020104020204" pitchFamily="34" charset="0"/>
              </a:rPr>
              <a:t>The project demonstrates the importance of data wrangling, EDA, SQL queries, and visualization for extracting actionable insights from real-world aerospace datasets.</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TextBox 6">
            <a:extLst>
              <a:ext uri="{FF2B5EF4-FFF2-40B4-BE49-F238E27FC236}">
                <a16:creationId xmlns:a16="http://schemas.microsoft.com/office/drawing/2014/main" id="{54DA9788-5786-D774-2F19-D5C1108B120D}"/>
              </a:ext>
            </a:extLst>
          </p:cNvPr>
          <p:cNvSpPr txBox="1"/>
          <p:nvPr/>
        </p:nvSpPr>
        <p:spPr>
          <a:xfrm>
            <a:off x="770011" y="1486360"/>
            <a:ext cx="6097604" cy="1846659"/>
          </a:xfrm>
          <a:prstGeom prst="rect">
            <a:avLst/>
          </a:prstGeom>
          <a:noFill/>
        </p:spPr>
        <p:txBody>
          <a:bodyPr wrap="square">
            <a:spAutoFit/>
          </a:bodyPr>
          <a:lstStyle/>
          <a:p>
            <a:r>
              <a:rPr lang="en-IN" sz="2400" b="1" dirty="0"/>
              <a:t>Python Libraries Used</a:t>
            </a:r>
          </a:p>
          <a:p>
            <a:r>
              <a:rPr lang="en-IN" b="1" dirty="0"/>
              <a:t>Data Manipulation: </a:t>
            </a:r>
            <a:r>
              <a:rPr lang="en-IN" dirty="0"/>
              <a:t>pandas, </a:t>
            </a:r>
            <a:r>
              <a:rPr lang="en-IN" dirty="0" err="1"/>
              <a:t>numpy</a:t>
            </a:r>
            <a:endParaRPr lang="en-IN" dirty="0"/>
          </a:p>
          <a:p>
            <a:r>
              <a:rPr lang="en-IN" b="1" dirty="0"/>
              <a:t>Visualizations: </a:t>
            </a:r>
            <a:r>
              <a:rPr lang="en-IN" dirty="0"/>
              <a:t>matplotlib, seaborn, </a:t>
            </a:r>
            <a:r>
              <a:rPr lang="en-IN" dirty="0" err="1"/>
              <a:t>plotly</a:t>
            </a:r>
            <a:endParaRPr lang="en-IN" dirty="0"/>
          </a:p>
          <a:p>
            <a:r>
              <a:rPr lang="en-IN" b="1" dirty="0"/>
              <a:t>Interactive Maps:</a:t>
            </a:r>
            <a:r>
              <a:rPr lang="en-IN" dirty="0"/>
              <a:t> folium</a:t>
            </a:r>
          </a:p>
          <a:p>
            <a:r>
              <a:rPr lang="en-IN" b="1" dirty="0"/>
              <a:t>Machine Learning: </a:t>
            </a:r>
            <a:r>
              <a:rPr lang="en-IN" dirty="0"/>
              <a:t>scikit-learn</a:t>
            </a:r>
          </a:p>
          <a:p>
            <a:r>
              <a:rPr lang="en-IN" b="1" dirty="0"/>
              <a:t>Database / SQL: </a:t>
            </a:r>
            <a:r>
              <a:rPr lang="en-IN" dirty="0"/>
              <a:t>sqlite3</a:t>
            </a: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654454"/>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7" name="Rectangle 4">
            <a:extLst>
              <a:ext uri="{FF2B5EF4-FFF2-40B4-BE49-F238E27FC236}">
                <a16:creationId xmlns:a16="http://schemas.microsoft.com/office/drawing/2014/main" id="{2B092185-886C-8624-33C1-92BB00AF661D}"/>
              </a:ext>
            </a:extLst>
          </p:cNvPr>
          <p:cNvSpPr>
            <a:spLocks noChangeArrowheads="1"/>
          </p:cNvSpPr>
          <p:nvPr/>
        </p:nvSpPr>
        <p:spPr bwMode="auto">
          <a:xfrm>
            <a:off x="854676" y="1894477"/>
            <a:ext cx="4496257"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Retrieved </a:t>
            </a:r>
            <a:r>
              <a:rPr kumimoji="0" lang="en-US" altLang="en-US" sz="2400" b="1" i="0" u="none" strike="noStrike" cap="none" normalizeH="0" baseline="0" dirty="0">
                <a:ln>
                  <a:noFill/>
                </a:ln>
                <a:solidFill>
                  <a:schemeClr val="tx1"/>
                </a:solidFill>
                <a:effectLst/>
                <a:latin typeface="Arial" panose="020B0604020202020204" pitchFamily="34" charset="0"/>
              </a:rPr>
              <a:t>launch data from SpaceX API</a:t>
            </a:r>
            <a:r>
              <a:rPr kumimoji="0" lang="en-US" altLang="en-US" sz="2400" b="0" i="0" u="none" strike="noStrike" cap="none" normalizeH="0" baseline="0" dirty="0">
                <a:ln>
                  <a:noFill/>
                </a:ln>
                <a:solidFill>
                  <a:schemeClr val="tx1"/>
                </a:solidFill>
                <a:effectLst/>
                <a:latin typeface="Arial" panose="020B0604020202020204" pitchFamily="34" charset="0"/>
              </a:rPr>
              <a:t> (missions, dates, sites, payloads).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Used </a:t>
            </a:r>
            <a:r>
              <a:rPr kumimoji="0" lang="en-US" altLang="en-US" sz="2400" b="1" i="0" u="none" strike="noStrike" cap="none" normalizeH="0" baseline="0" dirty="0">
                <a:ln>
                  <a:noFill/>
                </a:ln>
                <a:solidFill>
                  <a:schemeClr val="tx1"/>
                </a:solidFill>
                <a:effectLst/>
                <a:latin typeface="Arial" panose="020B0604020202020204" pitchFamily="34" charset="0"/>
              </a:rPr>
              <a:t>provided CSV datasets</a:t>
            </a:r>
            <a:r>
              <a:rPr kumimoji="0" lang="en-US" altLang="en-US" sz="2400" b="0" i="0" u="none" strike="noStrike" cap="none" normalizeH="0" baseline="0" dirty="0">
                <a:ln>
                  <a:noFill/>
                </a:ln>
                <a:solidFill>
                  <a:schemeClr val="tx1"/>
                </a:solidFill>
                <a:effectLst/>
                <a:latin typeface="Arial" panose="020B0604020202020204" pitchFamily="34" charset="0"/>
              </a:rPr>
              <a:t> for historical launch information.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Performed </a:t>
            </a:r>
            <a:r>
              <a:rPr kumimoji="0" lang="en-US" altLang="en-US" sz="2400" b="1" i="0" u="none" strike="noStrike" cap="none" normalizeH="0" baseline="0" dirty="0">
                <a:ln>
                  <a:noFill/>
                </a:ln>
                <a:solidFill>
                  <a:schemeClr val="tx1"/>
                </a:solidFill>
                <a:effectLst/>
                <a:latin typeface="Arial" panose="020B0604020202020204" pitchFamily="34" charset="0"/>
              </a:rPr>
              <a:t>web scraping</a:t>
            </a:r>
            <a:r>
              <a:rPr kumimoji="0" lang="en-US" altLang="en-US" sz="2400" b="0" i="0" u="none" strike="noStrike" cap="none" normalizeH="0" baseline="0" dirty="0">
                <a:ln>
                  <a:noFill/>
                </a:ln>
                <a:solidFill>
                  <a:schemeClr val="tx1"/>
                </a:solidFill>
                <a:effectLst/>
                <a:latin typeface="Arial" panose="020B0604020202020204" pitchFamily="34" charset="0"/>
              </a:rPr>
              <a:t> to get extra launch site details.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Combined all sources into a </a:t>
            </a:r>
            <a:r>
              <a:rPr kumimoji="0" lang="en-US" altLang="en-US" sz="2400" b="1" i="0" u="none" strike="noStrike" cap="none" normalizeH="0" baseline="0" dirty="0">
                <a:ln>
                  <a:noFill/>
                </a:ln>
                <a:solidFill>
                  <a:schemeClr val="tx1"/>
                </a:solidFill>
                <a:effectLst/>
                <a:latin typeface="Arial" panose="020B0604020202020204" pitchFamily="34" charset="0"/>
              </a:rPr>
              <a:t>central dataset</a:t>
            </a:r>
            <a:r>
              <a:rPr kumimoji="0" lang="en-US" altLang="en-US" sz="2400" b="0" i="0" u="none" strike="noStrike" cap="none" normalizeH="0" baseline="0" dirty="0">
                <a:ln>
                  <a:noFill/>
                </a:ln>
                <a:solidFill>
                  <a:schemeClr val="tx1"/>
                </a:solidFill>
                <a:effectLst/>
                <a:latin typeface="Arial" panose="020B0604020202020204" pitchFamily="34" charset="0"/>
              </a:rPr>
              <a:t> for analysis.</a:t>
            </a:r>
          </a:p>
        </p:txBody>
      </p:sp>
      <p:graphicFrame>
        <p:nvGraphicFramePr>
          <p:cNvPr id="8" name="Diagram 7">
            <a:extLst>
              <a:ext uri="{FF2B5EF4-FFF2-40B4-BE49-F238E27FC236}">
                <a16:creationId xmlns:a16="http://schemas.microsoft.com/office/drawing/2014/main" id="{32B894BC-FE2C-E54B-BA86-519BD160B905}"/>
              </a:ext>
            </a:extLst>
          </p:cNvPr>
          <p:cNvGraphicFramePr/>
          <p:nvPr>
            <p:extLst>
              <p:ext uri="{D42A27DB-BD31-4B8C-83A1-F6EECF244321}">
                <p14:modId xmlns:p14="http://schemas.microsoft.com/office/powerpoint/2010/main" val="3247468980"/>
              </p:ext>
            </p:extLst>
          </p:nvPr>
        </p:nvGraphicFramePr>
        <p:xfrm>
          <a:off x="6072716" y="1894477"/>
          <a:ext cx="5212895"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6"/>
            <a:ext cx="6349246" cy="5166791"/>
          </a:xfrm>
          <a:prstGeom prst="rect">
            <a:avLst/>
          </a:prstGeom>
        </p:spPr>
        <p:txBody>
          <a:bodyPr/>
          <a:lstStyle/>
          <a:p>
            <a:r>
              <a:rPr lang="en-IN" sz="2400" dirty="0"/>
              <a:t>Loaded raw data from SpaceX API and CSV files into Pandas </a:t>
            </a:r>
            <a:r>
              <a:rPr lang="en-IN" sz="2400" dirty="0" err="1"/>
              <a:t>DataFrames</a:t>
            </a:r>
            <a:r>
              <a:rPr lang="en-IN" sz="2400" dirty="0"/>
              <a:t>.</a:t>
            </a:r>
          </a:p>
          <a:p>
            <a:r>
              <a:rPr lang="en-IN" sz="2400" dirty="0"/>
              <a:t>Checked for missing values and data inconsistencies.</a:t>
            </a:r>
          </a:p>
          <a:p>
            <a:r>
              <a:rPr lang="en-IN" sz="2400" dirty="0"/>
              <a:t>Cleaned column names, standardized formats (e.g., launch site, booster version).</a:t>
            </a:r>
          </a:p>
          <a:p>
            <a:r>
              <a:rPr lang="en-IN" sz="2400" dirty="0"/>
              <a:t>Converted data types — especially date and numeric fields.</a:t>
            </a:r>
          </a:p>
          <a:p>
            <a:r>
              <a:rPr lang="en-IN" sz="2400" dirty="0"/>
              <a:t>Removed duplicates and irrelevant columns.</a:t>
            </a:r>
          </a:p>
          <a:p>
            <a:r>
              <a:rPr lang="en-IN" sz="2400" dirty="0"/>
              <a:t>Created new derived fields (e.g., success flag, payload mass range).</a:t>
            </a:r>
          </a:p>
          <a:p>
            <a:r>
              <a:rPr lang="en-IN" sz="2400" dirty="0"/>
              <a:t>Saved the cleaned dataset for visualization and </a:t>
            </a:r>
            <a:r>
              <a:rPr lang="en-IN" sz="2400" dirty="0" err="1"/>
              <a:t>modeling</a:t>
            </a:r>
            <a:r>
              <a:rPr lang="en-IN" sz="2400" dirty="0"/>
              <a:t>.</a:t>
            </a:r>
          </a:p>
          <a:p>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1EE9FAC0-BEA0-6D13-898F-834038FCCED5}"/>
              </a:ext>
            </a:extLst>
          </p:cNvPr>
          <p:cNvGraphicFramePr/>
          <p:nvPr>
            <p:extLst>
              <p:ext uri="{D42A27DB-BD31-4B8C-83A1-F6EECF244321}">
                <p14:modId xmlns:p14="http://schemas.microsoft.com/office/powerpoint/2010/main" val="1831529625"/>
              </p:ext>
            </p:extLst>
          </p:nvPr>
        </p:nvGraphicFramePr>
        <p:xfrm>
          <a:off x="6580414" y="1575707"/>
          <a:ext cx="5310414" cy="4578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3" name="Rectangle 7">
            <a:extLst>
              <a:ext uri="{FF2B5EF4-FFF2-40B4-BE49-F238E27FC236}">
                <a16:creationId xmlns:a16="http://schemas.microsoft.com/office/drawing/2014/main" id="{69003F57-36C0-79F6-F1E4-DFD97AFBE688}"/>
              </a:ext>
            </a:extLst>
          </p:cNvPr>
          <p:cNvSpPr>
            <a:spLocks noChangeArrowheads="1"/>
          </p:cNvSpPr>
          <p:nvPr/>
        </p:nvSpPr>
        <p:spPr bwMode="auto">
          <a:xfrm>
            <a:off x="606726" y="1624368"/>
            <a:ext cx="6006346"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Used </a:t>
            </a:r>
            <a:r>
              <a:rPr kumimoji="0" lang="en-US" altLang="en-US" sz="2000" b="1" i="0" u="none" strike="noStrike" cap="none" normalizeH="0" baseline="0" dirty="0">
                <a:ln>
                  <a:noFill/>
                </a:ln>
                <a:solidFill>
                  <a:schemeClr val="tx1"/>
                </a:solidFill>
                <a:effectLst/>
                <a:latin typeface="Abadi" panose="020B0604020104020204" pitchFamily="34" charset="0"/>
              </a:rPr>
              <a:t>Matplotlib</a:t>
            </a:r>
            <a:r>
              <a:rPr kumimoji="0" lang="en-US" altLang="en-US" sz="2000" b="0" i="0" u="none" strike="noStrike" cap="none" normalizeH="0" baseline="0" dirty="0">
                <a:ln>
                  <a:noFill/>
                </a:ln>
                <a:solidFill>
                  <a:schemeClr val="tx1"/>
                </a:solidFill>
                <a:effectLst/>
                <a:latin typeface="Abadi" panose="020B0604020104020204" pitchFamily="34" charset="0"/>
              </a:rPr>
              <a:t> and </a:t>
            </a:r>
            <a:r>
              <a:rPr kumimoji="0" lang="en-US" altLang="en-US" sz="2000" b="1" i="0" u="none" strike="noStrike" cap="none" normalizeH="0" baseline="0" dirty="0">
                <a:ln>
                  <a:noFill/>
                </a:ln>
                <a:solidFill>
                  <a:schemeClr val="tx1"/>
                </a:solidFill>
                <a:effectLst/>
                <a:latin typeface="Abadi" panose="020B0604020104020204" pitchFamily="34" charset="0"/>
              </a:rPr>
              <a:t>Seaborn</a:t>
            </a:r>
            <a:r>
              <a:rPr kumimoji="0" lang="en-US" altLang="en-US" sz="2000" b="0" i="0" u="none" strike="noStrike" cap="none" normalizeH="0" baseline="0" dirty="0">
                <a:ln>
                  <a:noFill/>
                </a:ln>
                <a:solidFill>
                  <a:schemeClr val="tx1"/>
                </a:solidFill>
                <a:effectLst/>
                <a:latin typeface="Abadi" panose="020B0604020104020204" pitchFamily="34" charset="0"/>
              </a:rPr>
              <a:t> to explore trends and patterns.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Plotted </a:t>
            </a:r>
            <a:r>
              <a:rPr kumimoji="0" lang="en-US" altLang="en-US" sz="2000" b="1" i="0" u="none" strike="noStrike" cap="none" normalizeH="0" baseline="0" dirty="0">
                <a:ln>
                  <a:noFill/>
                </a:ln>
                <a:solidFill>
                  <a:schemeClr val="tx1"/>
                </a:solidFill>
                <a:effectLst/>
                <a:latin typeface="Abadi" panose="020B0604020104020204" pitchFamily="34" charset="0"/>
              </a:rPr>
              <a:t>bar charts</a:t>
            </a:r>
            <a:r>
              <a:rPr kumimoji="0" lang="en-US" altLang="en-US" sz="2000" b="0" i="0" u="none" strike="noStrike" cap="none" normalizeH="0" baseline="0" dirty="0">
                <a:ln>
                  <a:noFill/>
                </a:ln>
                <a:solidFill>
                  <a:schemeClr val="tx1"/>
                </a:solidFill>
                <a:effectLst/>
                <a:latin typeface="Abadi" panose="020B0604020104020204" pitchFamily="34" charset="0"/>
              </a:rPr>
              <a:t> to compare the number of launches by site and booster version.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Created </a:t>
            </a:r>
            <a:r>
              <a:rPr kumimoji="0" lang="en-US" altLang="en-US" sz="2000" b="1" i="0" u="none" strike="noStrike" cap="none" normalizeH="0" baseline="0" dirty="0">
                <a:ln>
                  <a:noFill/>
                </a:ln>
                <a:solidFill>
                  <a:schemeClr val="tx1"/>
                </a:solidFill>
                <a:effectLst/>
                <a:latin typeface="Abadi" panose="020B0604020104020204" pitchFamily="34" charset="0"/>
              </a:rPr>
              <a:t>scatter plots</a:t>
            </a:r>
            <a:r>
              <a:rPr kumimoji="0" lang="en-US" altLang="en-US" sz="2000" b="0" i="0" u="none" strike="noStrike" cap="none" normalizeH="0" baseline="0" dirty="0">
                <a:ln>
                  <a:noFill/>
                </a:ln>
                <a:solidFill>
                  <a:schemeClr val="tx1"/>
                </a:solidFill>
                <a:effectLst/>
                <a:latin typeface="Abadi" panose="020B0604020104020204" pitchFamily="34" charset="0"/>
              </a:rPr>
              <a:t> to study the relationship between payload mass and launch success rate.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Drew </a:t>
            </a:r>
            <a:r>
              <a:rPr kumimoji="0" lang="en-US" altLang="en-US" sz="2000" b="1" i="0" u="none" strike="noStrike" cap="none" normalizeH="0" baseline="0" dirty="0">
                <a:ln>
                  <a:noFill/>
                </a:ln>
                <a:solidFill>
                  <a:schemeClr val="tx1"/>
                </a:solidFill>
                <a:effectLst/>
                <a:latin typeface="Abadi" panose="020B0604020104020204" pitchFamily="34" charset="0"/>
              </a:rPr>
              <a:t>pie charts</a:t>
            </a:r>
            <a:r>
              <a:rPr kumimoji="0" lang="en-US" altLang="en-US" sz="2000" b="0" i="0" u="none" strike="noStrike" cap="none" normalizeH="0" baseline="0" dirty="0">
                <a:ln>
                  <a:noFill/>
                </a:ln>
                <a:solidFill>
                  <a:schemeClr val="tx1"/>
                </a:solidFill>
                <a:effectLst/>
                <a:latin typeface="Abadi" panose="020B0604020104020204" pitchFamily="34" charset="0"/>
              </a:rPr>
              <a:t> to show the proportion of successful vs. failed launches.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Used </a:t>
            </a:r>
            <a:r>
              <a:rPr kumimoji="0" lang="en-US" altLang="en-US" sz="2000" b="1" i="0" u="none" strike="noStrike" cap="none" normalizeH="0" baseline="0" dirty="0">
                <a:ln>
                  <a:noFill/>
                </a:ln>
                <a:solidFill>
                  <a:schemeClr val="tx1"/>
                </a:solidFill>
                <a:effectLst/>
                <a:latin typeface="Abadi" panose="020B0604020104020204" pitchFamily="34" charset="0"/>
              </a:rPr>
              <a:t>box plots</a:t>
            </a:r>
            <a:r>
              <a:rPr kumimoji="0" lang="en-US" altLang="en-US" sz="2000" b="0" i="0" u="none" strike="noStrike" cap="none" normalizeH="0" baseline="0" dirty="0">
                <a:ln>
                  <a:noFill/>
                </a:ln>
                <a:solidFill>
                  <a:schemeClr val="tx1"/>
                </a:solidFill>
                <a:effectLst/>
                <a:latin typeface="Abadi" panose="020B0604020104020204" pitchFamily="34" charset="0"/>
              </a:rPr>
              <a:t> to visualize payload distribution and identify outliers.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Visualized </a:t>
            </a:r>
            <a:r>
              <a:rPr kumimoji="0" lang="en-US" altLang="en-US" sz="2000" b="1" i="0" u="none" strike="noStrike" cap="none" normalizeH="0" baseline="0" dirty="0">
                <a:ln>
                  <a:noFill/>
                </a:ln>
                <a:solidFill>
                  <a:schemeClr val="tx1"/>
                </a:solidFill>
                <a:effectLst/>
                <a:latin typeface="Abadi" panose="020B0604020104020204" pitchFamily="34" charset="0"/>
              </a:rPr>
              <a:t>correlation heatmap</a:t>
            </a:r>
            <a:r>
              <a:rPr kumimoji="0" lang="en-US" altLang="en-US" sz="2000" b="0" i="0" u="none" strike="noStrike" cap="none" normalizeH="0" baseline="0" dirty="0">
                <a:ln>
                  <a:noFill/>
                </a:ln>
                <a:solidFill>
                  <a:schemeClr val="tx1"/>
                </a:solidFill>
                <a:effectLst/>
                <a:latin typeface="Abadi" panose="020B0604020104020204" pitchFamily="34" charset="0"/>
              </a:rPr>
              <a:t> to understand relationships between numerical features.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badi" panose="020B0604020104020204" pitchFamily="34" charset="0"/>
              </a:rPr>
              <a:t>These visualizations helped identify key factors influencing SpaceX launch outcomes.</a:t>
            </a:r>
          </a:p>
        </p:txBody>
      </p:sp>
      <p:sp>
        <p:nvSpPr>
          <p:cNvPr id="15" name="TextBox 14">
            <a:extLst>
              <a:ext uri="{FF2B5EF4-FFF2-40B4-BE49-F238E27FC236}">
                <a16:creationId xmlns:a16="http://schemas.microsoft.com/office/drawing/2014/main" id="{8EF10B7A-7528-14EE-A5A3-68E777B30508}"/>
              </a:ext>
            </a:extLst>
          </p:cNvPr>
          <p:cNvSpPr txBox="1"/>
          <p:nvPr/>
        </p:nvSpPr>
        <p:spPr>
          <a:xfrm>
            <a:off x="6720119" y="1641631"/>
            <a:ext cx="4737853" cy="3416320"/>
          </a:xfrm>
          <a:prstGeom prst="rect">
            <a:avLst/>
          </a:prstGeom>
          <a:noFill/>
        </p:spPr>
        <p:txBody>
          <a:bodyPr wrap="square">
            <a:spAutoFit/>
          </a:bodyPr>
          <a:lstStyle/>
          <a:p>
            <a:pPr>
              <a:buNone/>
            </a:pPr>
            <a:r>
              <a:rPr lang="en-US" sz="2400" b="1" dirty="0">
                <a:latin typeface="Abadi" panose="020B0604020104020204" pitchFamily="34" charset="0"/>
              </a:rPr>
              <a:t>Why These Charts</a:t>
            </a:r>
          </a:p>
          <a:p>
            <a:pPr>
              <a:buFont typeface="Arial" panose="020B0604020202020204" pitchFamily="34" charset="0"/>
              <a:buChar char="•"/>
            </a:pPr>
            <a:r>
              <a:rPr lang="en-US" sz="2400" b="1" dirty="0">
                <a:latin typeface="Abadi" panose="020B0604020104020204" pitchFamily="34" charset="0"/>
              </a:rPr>
              <a:t>Bar charts:</a:t>
            </a:r>
            <a:r>
              <a:rPr lang="en-US" sz="2400" dirty="0">
                <a:latin typeface="Abadi" panose="020B0604020104020204" pitchFamily="34" charset="0"/>
              </a:rPr>
              <a:t> for categorical comparisons.</a:t>
            </a:r>
          </a:p>
          <a:p>
            <a:pPr>
              <a:buFont typeface="Arial" panose="020B0604020202020204" pitchFamily="34" charset="0"/>
              <a:buChar char="•"/>
            </a:pPr>
            <a:r>
              <a:rPr lang="en-US" sz="2400" b="1" dirty="0">
                <a:latin typeface="Abadi" panose="020B0604020104020204" pitchFamily="34" charset="0"/>
              </a:rPr>
              <a:t>Scatter plots:</a:t>
            </a:r>
            <a:r>
              <a:rPr lang="en-US" sz="2400" dirty="0">
                <a:latin typeface="Abadi" panose="020B0604020104020204" pitchFamily="34" charset="0"/>
              </a:rPr>
              <a:t> to observe trends between continuous variables.</a:t>
            </a:r>
          </a:p>
          <a:p>
            <a:pPr>
              <a:buFont typeface="Arial" panose="020B0604020202020204" pitchFamily="34" charset="0"/>
              <a:buChar char="•"/>
            </a:pPr>
            <a:r>
              <a:rPr lang="en-US" sz="2400" b="1" dirty="0">
                <a:latin typeface="Abadi" panose="020B0604020104020204" pitchFamily="34" charset="0"/>
              </a:rPr>
              <a:t>Pie charts:</a:t>
            </a:r>
            <a:r>
              <a:rPr lang="en-US" sz="2400" dirty="0">
                <a:latin typeface="Abadi" panose="020B0604020104020204" pitchFamily="34" charset="0"/>
              </a:rPr>
              <a:t> for quick success rate overview.</a:t>
            </a:r>
          </a:p>
          <a:p>
            <a:pPr>
              <a:buFont typeface="Arial" panose="020B0604020202020204" pitchFamily="34" charset="0"/>
              <a:buChar char="•"/>
            </a:pPr>
            <a:r>
              <a:rPr lang="en-US" sz="2400" b="1" dirty="0">
                <a:latin typeface="Abadi" panose="020B0604020104020204" pitchFamily="34" charset="0"/>
              </a:rPr>
              <a:t>Heatmap:</a:t>
            </a:r>
            <a:r>
              <a:rPr lang="en-US" sz="2400" dirty="0">
                <a:latin typeface="Abadi" panose="020B0604020104020204" pitchFamily="34" charset="0"/>
              </a:rPr>
              <a:t> to highlight variable correlations at a glance.</a:t>
            </a:r>
          </a:p>
        </p:txBody>
      </p:sp>
    </p:spTree>
    <p:extLst>
      <p:ext uri="{BB962C8B-B14F-4D97-AF65-F5344CB8AC3E}">
        <p14:creationId xmlns:p14="http://schemas.microsoft.com/office/powerpoint/2010/main" val="77997163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292</TotalTime>
  <Words>2922</Words>
  <Application>Microsoft Office PowerPoint</Application>
  <PresentationFormat>Widescreen</PresentationFormat>
  <Paragraphs>331</Paragraphs>
  <Slides>45</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Mohan P Sivam</cp:lastModifiedBy>
  <cp:revision>226</cp:revision>
  <dcterms:created xsi:type="dcterms:W3CDTF">2021-04-29T18:58:34Z</dcterms:created>
  <dcterms:modified xsi:type="dcterms:W3CDTF">2025-10-24T19:49:11Z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